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41"/>
  </p:notesMasterIdLst>
  <p:handoutMasterIdLst>
    <p:handoutMasterId r:id="rId42"/>
  </p:handoutMasterIdLst>
  <p:sldIdLst>
    <p:sldId id="341" r:id="rId2"/>
    <p:sldId id="342" r:id="rId3"/>
    <p:sldId id="344" r:id="rId4"/>
    <p:sldId id="345" r:id="rId5"/>
    <p:sldId id="346" r:id="rId6"/>
    <p:sldId id="347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3" r:id="rId23"/>
    <p:sldId id="364" r:id="rId24"/>
    <p:sldId id="365" r:id="rId25"/>
    <p:sldId id="366" r:id="rId26"/>
    <p:sldId id="367" r:id="rId27"/>
    <p:sldId id="368" r:id="rId28"/>
    <p:sldId id="369" r:id="rId29"/>
    <p:sldId id="370" r:id="rId30"/>
    <p:sldId id="371" r:id="rId31"/>
    <p:sldId id="372" r:id="rId32"/>
    <p:sldId id="373" r:id="rId33"/>
    <p:sldId id="374" r:id="rId34"/>
    <p:sldId id="375" r:id="rId35"/>
    <p:sldId id="376" r:id="rId36"/>
    <p:sldId id="377" r:id="rId37"/>
    <p:sldId id="378" r:id="rId38"/>
    <p:sldId id="379" r:id="rId39"/>
    <p:sldId id="380" r:id="rId4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0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59" autoAdjust="0"/>
    <p:restoredTop sz="92409" autoAdjust="0"/>
  </p:normalViewPr>
  <p:slideViewPr>
    <p:cSldViewPr>
      <p:cViewPr varScale="1">
        <p:scale>
          <a:sx n="91" d="100"/>
          <a:sy n="91" d="100"/>
        </p:scale>
        <p:origin x="1456" y="192"/>
      </p:cViewPr>
      <p:guideLst>
        <p:guide orient="horz" pos="720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C8D85B-3A8E-824E-9F63-797303560EA5}" type="doc">
      <dgm:prSet loTypeId="urn:microsoft.com/office/officeart/2005/8/layout/pyramid1" loCatId="" qsTypeId="urn:microsoft.com/office/officeart/2005/8/quickstyle/simple2" qsCatId="simple" csTypeId="urn:microsoft.com/office/officeart/2005/8/colors/accent1_2" csCatId="accent1" phldr="1"/>
      <dgm:spPr/>
    </dgm:pt>
    <dgm:pt modelId="{8ABD864B-8CEB-7649-9087-DA2EF89B9131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2800" b="1" dirty="0" smtClean="0">
              <a:solidFill>
                <a:schemeClr val="bg1"/>
              </a:solidFill>
              <a:latin typeface="Calibri" panose="020F0502020204030204" pitchFamily="34" charset="0"/>
            </a:rPr>
            <a:t>Acceptance tests</a:t>
          </a:r>
          <a:endParaRPr lang="en-US" sz="2800" b="1" dirty="0">
            <a:solidFill>
              <a:schemeClr val="bg1"/>
            </a:solidFill>
            <a:latin typeface="Calibri" panose="020F0502020204030204" pitchFamily="34" charset="0"/>
          </a:endParaRPr>
        </a:p>
      </dgm:t>
    </dgm:pt>
    <dgm:pt modelId="{B0FE227A-6B7F-1845-8EC6-D6FBB50A2F38}" type="parTrans" cxnId="{D663332F-C235-B24D-8560-CA8059E646D1}">
      <dgm:prSet/>
      <dgm:spPr/>
      <dgm:t>
        <a:bodyPr/>
        <a:lstStyle/>
        <a:p>
          <a:endParaRPr lang="en-US"/>
        </a:p>
      </dgm:t>
    </dgm:pt>
    <dgm:pt modelId="{1D17263C-790F-DE4F-A240-534EA1E5D8AB}" type="sibTrans" cxnId="{D663332F-C235-B24D-8560-CA8059E646D1}">
      <dgm:prSet/>
      <dgm:spPr/>
      <dgm:t>
        <a:bodyPr/>
        <a:lstStyle/>
        <a:p>
          <a:endParaRPr lang="en-US"/>
        </a:p>
      </dgm:t>
    </dgm:pt>
    <dgm:pt modelId="{2FD8F30E-50F4-9B47-B175-F742FB1C630E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3200" b="1" dirty="0" smtClean="0">
              <a:solidFill>
                <a:schemeClr val="bg1"/>
              </a:solidFill>
              <a:latin typeface="Calibri" panose="020F0502020204030204" pitchFamily="34" charset="0"/>
            </a:rPr>
            <a:t>Integration</a:t>
          </a:r>
          <a:r>
            <a:rPr lang="en-US" sz="3200" b="1" baseline="0" dirty="0" smtClean="0">
              <a:solidFill>
                <a:schemeClr val="bg1"/>
              </a:solidFill>
              <a:latin typeface="Calibri" panose="020F0502020204030204" pitchFamily="34" charset="0"/>
            </a:rPr>
            <a:t> tests</a:t>
          </a:r>
          <a:endParaRPr lang="en-US" sz="3200" b="1" dirty="0">
            <a:solidFill>
              <a:schemeClr val="bg1"/>
            </a:solidFill>
            <a:latin typeface="Calibri" panose="020F0502020204030204" pitchFamily="34" charset="0"/>
          </a:endParaRPr>
        </a:p>
      </dgm:t>
    </dgm:pt>
    <dgm:pt modelId="{0A4F3E45-BC5F-CA4E-A7E2-0986E0D8EF64}" type="parTrans" cxnId="{5E5AA5F6-4B90-B640-BC46-22B5557CC9AC}">
      <dgm:prSet/>
      <dgm:spPr/>
      <dgm:t>
        <a:bodyPr/>
        <a:lstStyle/>
        <a:p>
          <a:endParaRPr lang="en-US"/>
        </a:p>
      </dgm:t>
    </dgm:pt>
    <dgm:pt modelId="{45BF7DB4-C01D-834D-813F-007538067A53}" type="sibTrans" cxnId="{5E5AA5F6-4B90-B640-BC46-22B5557CC9AC}">
      <dgm:prSet/>
      <dgm:spPr/>
      <dgm:t>
        <a:bodyPr/>
        <a:lstStyle/>
        <a:p>
          <a:endParaRPr lang="en-US"/>
        </a:p>
      </dgm:t>
    </dgm:pt>
    <dgm:pt modelId="{A72690C7-F40B-A247-8BB5-2D377B16FF13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6600" dirty="0" smtClean="0">
              <a:solidFill>
                <a:schemeClr val="bg1"/>
              </a:solidFill>
              <a:latin typeface="Calibri" panose="020F0502020204030204" pitchFamily="34" charset="0"/>
            </a:rPr>
            <a:t>Unit tests</a:t>
          </a:r>
          <a:endParaRPr lang="en-US" sz="6600" dirty="0">
            <a:solidFill>
              <a:schemeClr val="bg1"/>
            </a:solidFill>
            <a:latin typeface="Calibri" panose="020F0502020204030204" pitchFamily="34" charset="0"/>
          </a:endParaRPr>
        </a:p>
      </dgm:t>
    </dgm:pt>
    <dgm:pt modelId="{BBB0EDBB-5EF1-2B41-838B-C2F1EC630408}" type="parTrans" cxnId="{FA9A00FF-35B7-3B40-BFFA-5A08351C24AE}">
      <dgm:prSet/>
      <dgm:spPr/>
      <dgm:t>
        <a:bodyPr/>
        <a:lstStyle/>
        <a:p>
          <a:endParaRPr lang="en-US"/>
        </a:p>
      </dgm:t>
    </dgm:pt>
    <dgm:pt modelId="{8AADB5DD-4721-084C-AB95-13D9E8F76B2D}" type="sibTrans" cxnId="{FA9A00FF-35B7-3B40-BFFA-5A08351C24AE}">
      <dgm:prSet/>
      <dgm:spPr/>
      <dgm:t>
        <a:bodyPr/>
        <a:lstStyle/>
        <a:p>
          <a:endParaRPr lang="en-US"/>
        </a:p>
      </dgm:t>
    </dgm:pt>
    <dgm:pt modelId="{C082F06B-D82A-3E42-B50D-6F7AF30D6BF1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 anchor="b"/>
        <a:lstStyle/>
        <a:p>
          <a:r>
            <a:rPr lang="en-US" sz="2400" b="1" dirty="0" smtClean="0">
              <a:solidFill>
                <a:schemeClr val="bg1"/>
              </a:solidFill>
              <a:latin typeface="Calibri" panose="020F0502020204030204" pitchFamily="34" charset="0"/>
            </a:rPr>
            <a:t>Manual </a:t>
          </a:r>
        </a:p>
        <a:p>
          <a:r>
            <a:rPr lang="en-US" sz="2400" b="1" dirty="0" smtClean="0">
              <a:solidFill>
                <a:schemeClr val="bg1"/>
              </a:solidFill>
              <a:latin typeface="Calibri" panose="020F0502020204030204" pitchFamily="34" charset="0"/>
            </a:rPr>
            <a:t>tests</a:t>
          </a:r>
          <a:endParaRPr lang="en-US" sz="2400" b="1" dirty="0">
            <a:solidFill>
              <a:schemeClr val="bg1"/>
            </a:solidFill>
            <a:latin typeface="Calibri" panose="020F0502020204030204" pitchFamily="34" charset="0"/>
          </a:endParaRPr>
        </a:p>
      </dgm:t>
    </dgm:pt>
    <dgm:pt modelId="{72545B89-0BA6-EC4F-9446-7BDD06A0C4F9}" type="parTrans" cxnId="{CDA6CD42-72CE-6C48-8BFC-64E40FF03F4B}">
      <dgm:prSet/>
      <dgm:spPr/>
      <dgm:t>
        <a:bodyPr/>
        <a:lstStyle/>
        <a:p>
          <a:endParaRPr lang="en-US"/>
        </a:p>
      </dgm:t>
    </dgm:pt>
    <dgm:pt modelId="{074F72C2-DD2C-2443-B1A0-44F54E68E37E}" type="sibTrans" cxnId="{CDA6CD42-72CE-6C48-8BFC-64E40FF03F4B}">
      <dgm:prSet/>
      <dgm:spPr/>
      <dgm:t>
        <a:bodyPr/>
        <a:lstStyle/>
        <a:p>
          <a:endParaRPr lang="en-US"/>
        </a:p>
      </dgm:t>
    </dgm:pt>
    <dgm:pt modelId="{C07AA9A2-EAA4-C44E-B877-C1A9FFA97687}" type="pres">
      <dgm:prSet presAssocID="{7CC8D85B-3A8E-824E-9F63-797303560EA5}" presName="Name0" presStyleCnt="0">
        <dgm:presLayoutVars>
          <dgm:dir/>
          <dgm:animLvl val="lvl"/>
          <dgm:resizeHandles val="exact"/>
        </dgm:presLayoutVars>
      </dgm:prSet>
      <dgm:spPr/>
    </dgm:pt>
    <dgm:pt modelId="{8BE0614F-2FDD-6146-B532-D16967607F36}" type="pres">
      <dgm:prSet presAssocID="{C082F06B-D82A-3E42-B50D-6F7AF30D6BF1}" presName="Name8" presStyleCnt="0"/>
      <dgm:spPr/>
    </dgm:pt>
    <dgm:pt modelId="{B6CEADFC-51A2-F64E-8D48-D881F5C6C631}" type="pres">
      <dgm:prSet presAssocID="{C082F06B-D82A-3E42-B50D-6F7AF30D6BF1}" presName="level" presStyleLbl="node1" presStyleIdx="0" presStyleCnt="4" custScaleY="4924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B320E9-82A3-5B4C-8527-1F4E46EC82B7}" type="pres">
      <dgm:prSet presAssocID="{C082F06B-D82A-3E42-B50D-6F7AF30D6BF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A43086-F82E-6B4B-8FA6-39D9A12E641A}" type="pres">
      <dgm:prSet presAssocID="{8ABD864B-8CEB-7649-9087-DA2EF89B9131}" presName="Name8" presStyleCnt="0"/>
      <dgm:spPr/>
    </dgm:pt>
    <dgm:pt modelId="{D020DD21-4D61-CA48-90CB-32EB77AEEEC5}" type="pres">
      <dgm:prSet presAssocID="{8ABD864B-8CEB-7649-9087-DA2EF89B9131}" presName="level" presStyleLbl="node1" presStyleIdx="1" presStyleCnt="4" custScaleY="3260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DC8349-3C6C-DC45-88C1-C4F8E63ADA5B}" type="pres">
      <dgm:prSet presAssocID="{8ABD864B-8CEB-7649-9087-DA2EF89B913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0EF268-99D9-134C-9607-2E33D517C61F}" type="pres">
      <dgm:prSet presAssocID="{2FD8F30E-50F4-9B47-B175-F742FB1C630E}" presName="Name8" presStyleCnt="0"/>
      <dgm:spPr/>
    </dgm:pt>
    <dgm:pt modelId="{37FBCA41-9BE5-714E-AC97-430E7381AF92}" type="pres">
      <dgm:prSet presAssocID="{2FD8F30E-50F4-9B47-B175-F742FB1C630E}" presName="level" presStyleLbl="node1" presStyleIdx="2" presStyleCnt="4" custScaleY="2886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8C2D47-81B8-6749-945D-36215DDE187C}" type="pres">
      <dgm:prSet presAssocID="{2FD8F30E-50F4-9B47-B175-F742FB1C630E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FECE20-B42C-1447-9907-F7D5C0135B05}" type="pres">
      <dgm:prSet presAssocID="{A72690C7-F40B-A247-8BB5-2D377B16FF13}" presName="Name8" presStyleCnt="0"/>
      <dgm:spPr/>
    </dgm:pt>
    <dgm:pt modelId="{F9FA0111-B710-784C-9648-3A1F875A85AF}" type="pres">
      <dgm:prSet presAssocID="{A72690C7-F40B-A247-8BB5-2D377B16FF13}" presName="level" presStyleLbl="node1" presStyleIdx="3" presStyleCnt="4" custScaleY="514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E2077C-0EB9-D44C-9ADE-D34E8712D6F5}" type="pres">
      <dgm:prSet presAssocID="{A72690C7-F40B-A247-8BB5-2D377B16FF13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99F7F6-1B4F-1F43-A761-D319BCF3DBC0}" type="presOf" srcId="{7CC8D85B-3A8E-824E-9F63-797303560EA5}" destId="{C07AA9A2-EAA4-C44E-B877-C1A9FFA97687}" srcOrd="0" destOrd="0" presId="urn:microsoft.com/office/officeart/2005/8/layout/pyramid1"/>
    <dgm:cxn modelId="{D663332F-C235-B24D-8560-CA8059E646D1}" srcId="{7CC8D85B-3A8E-824E-9F63-797303560EA5}" destId="{8ABD864B-8CEB-7649-9087-DA2EF89B9131}" srcOrd="1" destOrd="0" parTransId="{B0FE227A-6B7F-1845-8EC6-D6FBB50A2F38}" sibTransId="{1D17263C-790F-DE4F-A240-534EA1E5D8AB}"/>
    <dgm:cxn modelId="{75253EE9-5215-0E46-892D-678F95491966}" type="presOf" srcId="{2FD8F30E-50F4-9B47-B175-F742FB1C630E}" destId="{37FBCA41-9BE5-714E-AC97-430E7381AF92}" srcOrd="0" destOrd="0" presId="urn:microsoft.com/office/officeart/2005/8/layout/pyramid1"/>
    <dgm:cxn modelId="{9E3C8E72-865B-C54A-92A0-75882F8180BE}" type="presOf" srcId="{A72690C7-F40B-A247-8BB5-2D377B16FF13}" destId="{F9FA0111-B710-784C-9648-3A1F875A85AF}" srcOrd="0" destOrd="0" presId="urn:microsoft.com/office/officeart/2005/8/layout/pyramid1"/>
    <dgm:cxn modelId="{CDA6CD42-72CE-6C48-8BFC-64E40FF03F4B}" srcId="{7CC8D85B-3A8E-824E-9F63-797303560EA5}" destId="{C082F06B-D82A-3E42-B50D-6F7AF30D6BF1}" srcOrd="0" destOrd="0" parTransId="{72545B89-0BA6-EC4F-9446-7BDD06A0C4F9}" sibTransId="{074F72C2-DD2C-2443-B1A0-44F54E68E37E}"/>
    <dgm:cxn modelId="{CCEA5B2A-1AC3-654D-B218-63A94B8EDEF8}" type="presOf" srcId="{8ABD864B-8CEB-7649-9087-DA2EF89B9131}" destId="{D020DD21-4D61-CA48-90CB-32EB77AEEEC5}" srcOrd="0" destOrd="0" presId="urn:microsoft.com/office/officeart/2005/8/layout/pyramid1"/>
    <dgm:cxn modelId="{FE5C5F49-FE3E-9E45-AD12-61EB9BBE0260}" type="presOf" srcId="{2FD8F30E-50F4-9B47-B175-F742FB1C630E}" destId="{998C2D47-81B8-6749-945D-36215DDE187C}" srcOrd="1" destOrd="0" presId="urn:microsoft.com/office/officeart/2005/8/layout/pyramid1"/>
    <dgm:cxn modelId="{3B23D308-5435-B442-9517-6E59F39258B0}" type="presOf" srcId="{8ABD864B-8CEB-7649-9087-DA2EF89B9131}" destId="{78DC8349-3C6C-DC45-88C1-C4F8E63ADA5B}" srcOrd="1" destOrd="0" presId="urn:microsoft.com/office/officeart/2005/8/layout/pyramid1"/>
    <dgm:cxn modelId="{83E1F293-1EB4-A74E-9CBD-1CBB8BDAF8B4}" type="presOf" srcId="{C082F06B-D82A-3E42-B50D-6F7AF30D6BF1}" destId="{B6CEADFC-51A2-F64E-8D48-D881F5C6C631}" srcOrd="0" destOrd="0" presId="urn:microsoft.com/office/officeart/2005/8/layout/pyramid1"/>
    <dgm:cxn modelId="{FA9A00FF-35B7-3B40-BFFA-5A08351C24AE}" srcId="{7CC8D85B-3A8E-824E-9F63-797303560EA5}" destId="{A72690C7-F40B-A247-8BB5-2D377B16FF13}" srcOrd="3" destOrd="0" parTransId="{BBB0EDBB-5EF1-2B41-838B-C2F1EC630408}" sibTransId="{8AADB5DD-4721-084C-AB95-13D9E8F76B2D}"/>
    <dgm:cxn modelId="{5E5AA5F6-4B90-B640-BC46-22B5557CC9AC}" srcId="{7CC8D85B-3A8E-824E-9F63-797303560EA5}" destId="{2FD8F30E-50F4-9B47-B175-F742FB1C630E}" srcOrd="2" destOrd="0" parTransId="{0A4F3E45-BC5F-CA4E-A7E2-0986E0D8EF64}" sibTransId="{45BF7DB4-C01D-834D-813F-007538067A53}"/>
    <dgm:cxn modelId="{979E5B45-5BA0-BF4F-9402-113F6A1C55E6}" type="presOf" srcId="{A72690C7-F40B-A247-8BB5-2D377B16FF13}" destId="{72E2077C-0EB9-D44C-9ADE-D34E8712D6F5}" srcOrd="1" destOrd="0" presId="urn:microsoft.com/office/officeart/2005/8/layout/pyramid1"/>
    <dgm:cxn modelId="{FCEF09AE-3A14-3849-9261-5F2342679192}" type="presOf" srcId="{C082F06B-D82A-3E42-B50D-6F7AF30D6BF1}" destId="{1FB320E9-82A3-5B4C-8527-1F4E46EC82B7}" srcOrd="1" destOrd="0" presId="urn:microsoft.com/office/officeart/2005/8/layout/pyramid1"/>
    <dgm:cxn modelId="{B9B933F7-5207-5845-967F-327DB7BC6C4A}" type="presParOf" srcId="{C07AA9A2-EAA4-C44E-B877-C1A9FFA97687}" destId="{8BE0614F-2FDD-6146-B532-D16967607F36}" srcOrd="0" destOrd="0" presId="urn:microsoft.com/office/officeart/2005/8/layout/pyramid1"/>
    <dgm:cxn modelId="{59579E4C-E184-164F-B4A4-3D8CEA6C1FB4}" type="presParOf" srcId="{8BE0614F-2FDD-6146-B532-D16967607F36}" destId="{B6CEADFC-51A2-F64E-8D48-D881F5C6C631}" srcOrd="0" destOrd="0" presId="urn:microsoft.com/office/officeart/2005/8/layout/pyramid1"/>
    <dgm:cxn modelId="{CA38945E-8257-8B45-9D16-665077A26215}" type="presParOf" srcId="{8BE0614F-2FDD-6146-B532-D16967607F36}" destId="{1FB320E9-82A3-5B4C-8527-1F4E46EC82B7}" srcOrd="1" destOrd="0" presId="urn:microsoft.com/office/officeart/2005/8/layout/pyramid1"/>
    <dgm:cxn modelId="{827BB84A-B632-AA42-BF77-7E460CB88A5F}" type="presParOf" srcId="{C07AA9A2-EAA4-C44E-B877-C1A9FFA97687}" destId="{FEA43086-F82E-6B4B-8FA6-39D9A12E641A}" srcOrd="1" destOrd="0" presId="urn:microsoft.com/office/officeart/2005/8/layout/pyramid1"/>
    <dgm:cxn modelId="{ADB8941E-B87D-234A-ACC5-9CCE5AA65B0F}" type="presParOf" srcId="{FEA43086-F82E-6B4B-8FA6-39D9A12E641A}" destId="{D020DD21-4D61-CA48-90CB-32EB77AEEEC5}" srcOrd="0" destOrd="0" presId="urn:microsoft.com/office/officeart/2005/8/layout/pyramid1"/>
    <dgm:cxn modelId="{974E8075-8BEF-8747-99D8-8E2E4C60E677}" type="presParOf" srcId="{FEA43086-F82E-6B4B-8FA6-39D9A12E641A}" destId="{78DC8349-3C6C-DC45-88C1-C4F8E63ADA5B}" srcOrd="1" destOrd="0" presId="urn:microsoft.com/office/officeart/2005/8/layout/pyramid1"/>
    <dgm:cxn modelId="{B57735C5-860A-1F41-9BD2-EEB1EE60C785}" type="presParOf" srcId="{C07AA9A2-EAA4-C44E-B877-C1A9FFA97687}" destId="{B00EF268-99D9-134C-9607-2E33D517C61F}" srcOrd="2" destOrd="0" presId="urn:microsoft.com/office/officeart/2005/8/layout/pyramid1"/>
    <dgm:cxn modelId="{91B09744-8379-F646-A53B-B8E844A25366}" type="presParOf" srcId="{B00EF268-99D9-134C-9607-2E33D517C61F}" destId="{37FBCA41-9BE5-714E-AC97-430E7381AF92}" srcOrd="0" destOrd="0" presId="urn:microsoft.com/office/officeart/2005/8/layout/pyramid1"/>
    <dgm:cxn modelId="{CC05196F-DC87-9E4F-89B2-1F1EE7CD098A}" type="presParOf" srcId="{B00EF268-99D9-134C-9607-2E33D517C61F}" destId="{998C2D47-81B8-6749-945D-36215DDE187C}" srcOrd="1" destOrd="0" presId="urn:microsoft.com/office/officeart/2005/8/layout/pyramid1"/>
    <dgm:cxn modelId="{ADEA3953-0F1C-F84E-89B1-69C0125A347C}" type="presParOf" srcId="{C07AA9A2-EAA4-C44E-B877-C1A9FFA97687}" destId="{7DFECE20-B42C-1447-9907-F7D5C0135B05}" srcOrd="3" destOrd="0" presId="urn:microsoft.com/office/officeart/2005/8/layout/pyramid1"/>
    <dgm:cxn modelId="{5848B74A-C828-7240-868B-EAB7B1B3052F}" type="presParOf" srcId="{7DFECE20-B42C-1447-9907-F7D5C0135B05}" destId="{F9FA0111-B710-784C-9648-3A1F875A85AF}" srcOrd="0" destOrd="0" presId="urn:microsoft.com/office/officeart/2005/8/layout/pyramid1"/>
    <dgm:cxn modelId="{7149B9A2-9B3D-924A-B836-144E5127C148}" type="presParOf" srcId="{7DFECE20-B42C-1447-9907-F7D5C0135B05}" destId="{72E2077C-0EB9-D44C-9ADE-D34E8712D6F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B4C442-D64A-43EA-ADAF-D0711CF42005}" type="doc">
      <dgm:prSet loTypeId="urn:microsoft.com/office/officeart/2005/8/layout/pyramid2" loCatId="list" qsTypeId="urn:microsoft.com/office/officeart/2005/8/quickstyle/simple1" qsCatId="simple" csTypeId="urn:microsoft.com/office/officeart/2005/8/colors/accent1_4" csCatId="accent1" phldr="1"/>
      <dgm:spPr/>
    </dgm:pt>
    <dgm:pt modelId="{5F69E3DC-0ED9-45B4-BDAA-BD0E37A5619A}">
      <dgm:prSet phldrT="[Текст]" custT="1"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ru-RU" sz="1800" b="1" dirty="0" smtClean="0">
              <a:latin typeface="Calibri" panose="020F0502020204030204" pitchFamily="34" charset="0"/>
              <a:ea typeface="Arial" charset="0"/>
              <a:cs typeface="Arial" charset="0"/>
            </a:rPr>
            <a:t>Среда разработки</a:t>
          </a:r>
          <a:endParaRPr lang="ru-RU" sz="1800" b="1" dirty="0">
            <a:latin typeface="Calibri" panose="020F0502020204030204" pitchFamily="34" charset="0"/>
            <a:ea typeface="Arial" charset="0"/>
            <a:cs typeface="Arial" charset="0"/>
          </a:endParaRPr>
        </a:p>
      </dgm:t>
    </dgm:pt>
    <dgm:pt modelId="{CE95B888-C643-4746-AC36-3C3EA47456F1}" type="parTrans" cxnId="{80534A78-AF02-4827-9923-935EDD01657A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161731C4-59FF-4D44-8BA8-C37694F1DA2F}" type="sibTrans" cxnId="{80534A78-AF02-4827-9923-935EDD01657A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1BE393CB-8F27-4D73-8978-559046BFAD08}">
      <dgm:prSet custT="1"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ru-RU" sz="1800" b="1" dirty="0" smtClean="0">
              <a:latin typeface="Calibri" panose="020F0502020204030204" pitchFamily="34" charset="0"/>
              <a:ea typeface="Arial" charset="0"/>
              <a:cs typeface="Arial" charset="0"/>
            </a:rPr>
            <a:t>Тестовый</a:t>
          </a:r>
          <a:r>
            <a:rPr lang="ru-RU" sz="1800" b="1" baseline="0" dirty="0" smtClean="0">
              <a:latin typeface="Calibri" panose="020F0502020204030204" pitchFamily="34" charset="0"/>
              <a:ea typeface="Arial" charset="0"/>
              <a:cs typeface="Arial" charset="0"/>
            </a:rPr>
            <a:t> </a:t>
          </a:r>
          <a:r>
            <a:rPr lang="ru-RU" sz="1800" b="1" dirty="0" err="1" smtClean="0">
              <a:latin typeface="Calibri" panose="020F0502020204030204" pitchFamily="34" charset="0"/>
              <a:ea typeface="Arial" charset="0"/>
              <a:cs typeface="Arial" charset="0"/>
            </a:rPr>
            <a:t>фреймворк</a:t>
          </a:r>
          <a:endParaRPr lang="ru-RU" sz="1800" b="1" dirty="0" smtClean="0">
            <a:latin typeface="Calibri" panose="020F0502020204030204" pitchFamily="34" charset="0"/>
            <a:ea typeface="Arial" charset="0"/>
            <a:cs typeface="Arial" charset="0"/>
          </a:endParaRPr>
        </a:p>
      </dgm:t>
    </dgm:pt>
    <dgm:pt modelId="{06839A79-626E-423B-99EC-C11ACCFCDAB2}" type="parTrans" cxnId="{34474A24-8712-4954-97DC-00A986939607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3D773AE5-D94A-46CF-BF21-939C83F7B158}" type="sibTrans" cxnId="{34474A24-8712-4954-97DC-00A986939607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CA7440C9-0FC9-4A31-84B1-81E372DCAA0B}">
      <dgm:prSet custT="1"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ru-RU" sz="1800" b="1" dirty="0" smtClean="0">
              <a:latin typeface="Calibri" panose="020F0502020204030204" pitchFamily="34" charset="0"/>
              <a:ea typeface="Arial" charset="0"/>
              <a:cs typeface="Arial" charset="0"/>
            </a:rPr>
            <a:t>Интеграция в среду разработки</a:t>
          </a:r>
        </a:p>
      </dgm:t>
    </dgm:pt>
    <dgm:pt modelId="{DDBFA111-D922-409B-B3F0-05920A8FD888}" type="parTrans" cxnId="{0A280B4C-0204-46EB-AC88-DB42BABE70B6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6FB9433E-43EC-4F9D-BBBC-D1E1047A6B68}" type="sibTrans" cxnId="{0A280B4C-0204-46EB-AC88-DB42BABE70B6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031288E5-2694-460F-B7B4-7E5B50C2CBB4}">
      <dgm:prSet custT="1"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ru-RU" sz="1800" b="1" dirty="0" smtClean="0">
              <a:latin typeface="Calibri" panose="020F0502020204030204" pitchFamily="34" charset="0"/>
              <a:ea typeface="Arial" charset="0"/>
              <a:cs typeface="Arial" charset="0"/>
            </a:rPr>
            <a:t>Сервер сборок</a:t>
          </a:r>
          <a:endParaRPr lang="en-US" sz="1800" b="1" dirty="0" smtClean="0">
            <a:latin typeface="Calibri" panose="020F0502020204030204" pitchFamily="34" charset="0"/>
            <a:ea typeface="Arial" charset="0"/>
            <a:cs typeface="Arial" charset="0"/>
          </a:endParaRPr>
        </a:p>
      </dgm:t>
    </dgm:pt>
    <dgm:pt modelId="{46FEDBF3-B3B0-44BB-A61A-65D6EA09D472}" type="parTrans" cxnId="{8FFAD1FA-78FB-44E5-81DE-5538253BB743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266AF262-8330-48FD-97F7-1A951077EAD8}" type="sibTrans" cxnId="{8FFAD1FA-78FB-44E5-81DE-5538253BB743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B9B8D4B1-348D-4459-9307-8439E8E72858}" type="pres">
      <dgm:prSet presAssocID="{FFB4C442-D64A-43EA-ADAF-D0711CF42005}" presName="compositeShape" presStyleCnt="0">
        <dgm:presLayoutVars>
          <dgm:dir/>
          <dgm:resizeHandles/>
        </dgm:presLayoutVars>
      </dgm:prSet>
      <dgm:spPr/>
    </dgm:pt>
    <dgm:pt modelId="{3C21B067-CFE1-49E2-8D2A-61926FE8CABD}" type="pres">
      <dgm:prSet presAssocID="{FFB4C442-D64A-43EA-ADAF-D0711CF42005}" presName="pyramid" presStyleLbl="node1" presStyleIdx="0" presStyleCnt="1"/>
      <dgm:spPr>
        <a:solidFill>
          <a:schemeClr val="accent2">
            <a:lumMod val="50000"/>
          </a:schemeClr>
        </a:solidFill>
      </dgm:spPr>
    </dgm:pt>
    <dgm:pt modelId="{45E0043B-3BEE-4282-B93A-203F445DA614}" type="pres">
      <dgm:prSet presAssocID="{FFB4C442-D64A-43EA-ADAF-D0711CF42005}" presName="theList" presStyleCnt="0"/>
      <dgm:spPr/>
    </dgm:pt>
    <dgm:pt modelId="{61B19A05-5D98-4EAE-875A-6C62BC6934F0}" type="pres">
      <dgm:prSet presAssocID="{5F69E3DC-0ED9-45B4-BDAA-BD0E37A5619A}" presName="aNode" presStyleLbl="fgAcc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0012804-2AF6-4EBF-BE8A-4E2AC5D1F5E3}" type="pres">
      <dgm:prSet presAssocID="{5F69E3DC-0ED9-45B4-BDAA-BD0E37A5619A}" presName="aSpace" presStyleCnt="0"/>
      <dgm:spPr/>
    </dgm:pt>
    <dgm:pt modelId="{A055DD5E-FA3D-4A7E-A15D-07B6C122FC18}" type="pres">
      <dgm:prSet presAssocID="{1BE393CB-8F27-4D73-8978-559046BFAD08}" presName="aNode" presStyleLbl="fgAcc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D940F5C-003B-4E37-8FB2-D795549262D8}" type="pres">
      <dgm:prSet presAssocID="{1BE393CB-8F27-4D73-8978-559046BFAD08}" presName="aSpace" presStyleCnt="0"/>
      <dgm:spPr/>
    </dgm:pt>
    <dgm:pt modelId="{F4424571-1B69-40B0-BC50-AAD513E85914}" type="pres">
      <dgm:prSet presAssocID="{CA7440C9-0FC9-4A31-84B1-81E372DCAA0B}" presName="aNode" presStyleLbl="fgAcc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ABF4997-05F5-4240-97D7-EB384BD7FB32}" type="pres">
      <dgm:prSet presAssocID="{CA7440C9-0FC9-4A31-84B1-81E372DCAA0B}" presName="aSpace" presStyleCnt="0"/>
      <dgm:spPr/>
    </dgm:pt>
    <dgm:pt modelId="{9091AEB6-DA61-45ED-BCDB-E9CBBA7C2729}" type="pres">
      <dgm:prSet presAssocID="{031288E5-2694-460F-B7B4-7E5B50C2CBB4}" presName="aNode" presStyleLbl="fgAcc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C23E1DF-E5E9-47E2-9425-819EF861BCB2}" type="pres">
      <dgm:prSet presAssocID="{031288E5-2694-460F-B7B4-7E5B50C2CBB4}" presName="aSpace" presStyleCnt="0"/>
      <dgm:spPr/>
    </dgm:pt>
  </dgm:ptLst>
  <dgm:cxnLst>
    <dgm:cxn modelId="{103F9FB2-5B79-054F-A685-E01ACF2E1CC6}" type="presOf" srcId="{CA7440C9-0FC9-4A31-84B1-81E372DCAA0B}" destId="{F4424571-1B69-40B0-BC50-AAD513E85914}" srcOrd="0" destOrd="0" presId="urn:microsoft.com/office/officeart/2005/8/layout/pyramid2"/>
    <dgm:cxn modelId="{FAF69712-8BA3-7543-A159-464D87D6E093}" type="presOf" srcId="{1BE393CB-8F27-4D73-8978-559046BFAD08}" destId="{A055DD5E-FA3D-4A7E-A15D-07B6C122FC18}" srcOrd="0" destOrd="0" presId="urn:microsoft.com/office/officeart/2005/8/layout/pyramid2"/>
    <dgm:cxn modelId="{0A280B4C-0204-46EB-AC88-DB42BABE70B6}" srcId="{FFB4C442-D64A-43EA-ADAF-D0711CF42005}" destId="{CA7440C9-0FC9-4A31-84B1-81E372DCAA0B}" srcOrd="2" destOrd="0" parTransId="{DDBFA111-D922-409B-B3F0-05920A8FD888}" sibTransId="{6FB9433E-43EC-4F9D-BBBC-D1E1047A6B68}"/>
    <dgm:cxn modelId="{80534A78-AF02-4827-9923-935EDD01657A}" srcId="{FFB4C442-D64A-43EA-ADAF-D0711CF42005}" destId="{5F69E3DC-0ED9-45B4-BDAA-BD0E37A5619A}" srcOrd="0" destOrd="0" parTransId="{CE95B888-C643-4746-AC36-3C3EA47456F1}" sibTransId="{161731C4-59FF-4D44-8BA8-C37694F1DA2F}"/>
    <dgm:cxn modelId="{0FCAD428-5BAB-1743-BF93-8F268D8F64E5}" type="presOf" srcId="{031288E5-2694-460F-B7B4-7E5B50C2CBB4}" destId="{9091AEB6-DA61-45ED-BCDB-E9CBBA7C2729}" srcOrd="0" destOrd="0" presId="urn:microsoft.com/office/officeart/2005/8/layout/pyramid2"/>
    <dgm:cxn modelId="{DE0C6E52-78C6-6A4C-9E12-8083AE6A9536}" type="presOf" srcId="{5F69E3DC-0ED9-45B4-BDAA-BD0E37A5619A}" destId="{61B19A05-5D98-4EAE-875A-6C62BC6934F0}" srcOrd="0" destOrd="0" presId="urn:microsoft.com/office/officeart/2005/8/layout/pyramid2"/>
    <dgm:cxn modelId="{34474A24-8712-4954-97DC-00A986939607}" srcId="{FFB4C442-D64A-43EA-ADAF-D0711CF42005}" destId="{1BE393CB-8F27-4D73-8978-559046BFAD08}" srcOrd="1" destOrd="0" parTransId="{06839A79-626E-423B-99EC-C11ACCFCDAB2}" sibTransId="{3D773AE5-D94A-46CF-BF21-939C83F7B158}"/>
    <dgm:cxn modelId="{8FFAD1FA-78FB-44E5-81DE-5538253BB743}" srcId="{FFB4C442-D64A-43EA-ADAF-D0711CF42005}" destId="{031288E5-2694-460F-B7B4-7E5B50C2CBB4}" srcOrd="3" destOrd="0" parTransId="{46FEDBF3-B3B0-44BB-A61A-65D6EA09D472}" sibTransId="{266AF262-8330-48FD-97F7-1A951077EAD8}"/>
    <dgm:cxn modelId="{BD403322-8BFE-D448-8C06-B1585F8F5525}" type="presOf" srcId="{FFB4C442-D64A-43EA-ADAF-D0711CF42005}" destId="{B9B8D4B1-348D-4459-9307-8439E8E72858}" srcOrd="0" destOrd="0" presId="urn:microsoft.com/office/officeart/2005/8/layout/pyramid2"/>
    <dgm:cxn modelId="{83959B03-B589-DD49-8ED1-DA7ECAD34ED1}" type="presParOf" srcId="{B9B8D4B1-348D-4459-9307-8439E8E72858}" destId="{3C21B067-CFE1-49E2-8D2A-61926FE8CABD}" srcOrd="0" destOrd="0" presId="urn:microsoft.com/office/officeart/2005/8/layout/pyramid2"/>
    <dgm:cxn modelId="{C47582DB-B742-7E45-99D3-ADD7E22DF9BF}" type="presParOf" srcId="{B9B8D4B1-348D-4459-9307-8439E8E72858}" destId="{45E0043B-3BEE-4282-B93A-203F445DA614}" srcOrd="1" destOrd="0" presId="urn:microsoft.com/office/officeart/2005/8/layout/pyramid2"/>
    <dgm:cxn modelId="{2BF4DB07-97B9-AF45-A831-3A5CB447DD4C}" type="presParOf" srcId="{45E0043B-3BEE-4282-B93A-203F445DA614}" destId="{61B19A05-5D98-4EAE-875A-6C62BC6934F0}" srcOrd="0" destOrd="0" presId="urn:microsoft.com/office/officeart/2005/8/layout/pyramid2"/>
    <dgm:cxn modelId="{076BA835-9A5A-9944-BFBE-8704B4159E3B}" type="presParOf" srcId="{45E0043B-3BEE-4282-B93A-203F445DA614}" destId="{30012804-2AF6-4EBF-BE8A-4E2AC5D1F5E3}" srcOrd="1" destOrd="0" presId="urn:microsoft.com/office/officeart/2005/8/layout/pyramid2"/>
    <dgm:cxn modelId="{AC5B968B-B06E-8645-9189-2B24D97FD753}" type="presParOf" srcId="{45E0043B-3BEE-4282-B93A-203F445DA614}" destId="{A055DD5E-FA3D-4A7E-A15D-07B6C122FC18}" srcOrd="2" destOrd="0" presId="urn:microsoft.com/office/officeart/2005/8/layout/pyramid2"/>
    <dgm:cxn modelId="{0372E379-53E5-D244-8235-043A1608AE08}" type="presParOf" srcId="{45E0043B-3BEE-4282-B93A-203F445DA614}" destId="{1D940F5C-003B-4E37-8FB2-D795549262D8}" srcOrd="3" destOrd="0" presId="urn:microsoft.com/office/officeart/2005/8/layout/pyramid2"/>
    <dgm:cxn modelId="{CB83FDAA-3D98-CA45-ACCD-F1F4B2546D2F}" type="presParOf" srcId="{45E0043B-3BEE-4282-B93A-203F445DA614}" destId="{F4424571-1B69-40B0-BC50-AAD513E85914}" srcOrd="4" destOrd="0" presId="urn:microsoft.com/office/officeart/2005/8/layout/pyramid2"/>
    <dgm:cxn modelId="{814F2361-DD71-A446-8B20-F7FA1AEF0497}" type="presParOf" srcId="{45E0043B-3BEE-4282-B93A-203F445DA614}" destId="{AABF4997-05F5-4240-97D7-EB384BD7FB32}" srcOrd="5" destOrd="0" presId="urn:microsoft.com/office/officeart/2005/8/layout/pyramid2"/>
    <dgm:cxn modelId="{26B8990A-B551-7A48-9745-A9B859BF6302}" type="presParOf" srcId="{45E0043B-3BEE-4282-B93A-203F445DA614}" destId="{9091AEB6-DA61-45ED-BCDB-E9CBBA7C2729}" srcOrd="6" destOrd="0" presId="urn:microsoft.com/office/officeart/2005/8/layout/pyramid2"/>
    <dgm:cxn modelId="{86A799BD-0BF7-AE40-88E9-5E2016549D74}" type="presParOf" srcId="{45E0043B-3BEE-4282-B93A-203F445DA614}" destId="{9C23E1DF-E5E9-47E2-9425-819EF861BCB2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C0D869-C00E-46E4-852C-FAF56E700CEF}" type="doc">
      <dgm:prSet loTypeId="urn:microsoft.com/office/officeart/2005/8/layout/pyramid2" loCatId="list" qsTypeId="urn:microsoft.com/office/officeart/2005/8/quickstyle/3d1" qsCatId="3D" csTypeId="urn:microsoft.com/office/officeart/2005/8/colors/accent1_2" csCatId="accent1" phldr="1"/>
      <dgm:spPr/>
    </dgm:pt>
    <dgm:pt modelId="{358393A0-E33F-4A15-80E1-6D400A4F58E7}">
      <dgm:prSet phldrT="[Текст]" custT="1"/>
      <dgm:spPr>
        <a:ln w="28575">
          <a:solidFill>
            <a:schemeClr val="accent2">
              <a:lumMod val="50000"/>
            </a:schemeClr>
          </a:solidFill>
        </a:ln>
        <a:effectLst/>
      </dgm:spPr>
      <dgm:t>
        <a:bodyPr/>
        <a:lstStyle/>
        <a:p>
          <a:r>
            <a:rPr lang="en-US" sz="1800" b="1" dirty="0" smtClean="0">
              <a:latin typeface="Arial" charset="0"/>
              <a:ea typeface="Arial" charset="0"/>
              <a:cs typeface="Arial" charset="0"/>
            </a:rPr>
            <a:t>Visual Studio</a:t>
          </a:r>
          <a:endParaRPr lang="ru-RU" sz="1800" b="1" dirty="0">
            <a:latin typeface="Arial" charset="0"/>
            <a:ea typeface="Arial" charset="0"/>
            <a:cs typeface="Arial" charset="0"/>
          </a:endParaRPr>
        </a:p>
      </dgm:t>
    </dgm:pt>
    <dgm:pt modelId="{F5E2104B-50B2-4AF5-A72C-BB2C0CCC798A}" type="parTrans" cxnId="{89E7F092-8D36-4A93-B05A-1CA4170F754F}">
      <dgm:prSet/>
      <dgm:spPr/>
      <dgm:t>
        <a:bodyPr/>
        <a:lstStyle/>
        <a:p>
          <a:endParaRPr lang="ru-RU"/>
        </a:p>
      </dgm:t>
    </dgm:pt>
    <dgm:pt modelId="{1F6DF64A-B374-4AD2-8326-0F7525C9AAE9}" type="sibTrans" cxnId="{89E7F092-8D36-4A93-B05A-1CA4170F754F}">
      <dgm:prSet/>
      <dgm:spPr/>
      <dgm:t>
        <a:bodyPr/>
        <a:lstStyle/>
        <a:p>
          <a:endParaRPr lang="ru-RU"/>
        </a:p>
      </dgm:t>
    </dgm:pt>
    <dgm:pt modelId="{88B63465-968A-4F14-9383-D626CE45EA12}">
      <dgm:prSet custT="1"/>
      <dgm:spPr>
        <a:ln w="28575">
          <a:solidFill>
            <a:schemeClr val="accent2">
              <a:lumMod val="50000"/>
            </a:schemeClr>
          </a:solidFill>
        </a:ln>
        <a:effectLst/>
      </dgm:spPr>
      <dgm:t>
        <a:bodyPr/>
        <a:lstStyle/>
        <a:p>
          <a:r>
            <a:rPr lang="en-US" sz="1800" b="1" dirty="0" smtClean="0">
              <a:latin typeface="Arial" charset="0"/>
              <a:ea typeface="Arial" charset="0"/>
              <a:cs typeface="Arial" charset="0"/>
            </a:rPr>
            <a:t>MS Unit Testing Framework </a:t>
          </a:r>
          <a:endParaRPr lang="ru-RU" sz="1800" b="1" dirty="0" smtClean="0">
            <a:latin typeface="Arial" charset="0"/>
            <a:ea typeface="Arial" charset="0"/>
            <a:cs typeface="Arial" charset="0"/>
          </a:endParaRPr>
        </a:p>
      </dgm:t>
    </dgm:pt>
    <dgm:pt modelId="{696539D4-A11D-479B-AB7C-96563CF86556}" type="parTrans" cxnId="{ADD6E07E-2D21-4B48-83CD-F63DC0C56CEA}">
      <dgm:prSet/>
      <dgm:spPr/>
      <dgm:t>
        <a:bodyPr/>
        <a:lstStyle/>
        <a:p>
          <a:endParaRPr lang="ru-RU"/>
        </a:p>
      </dgm:t>
    </dgm:pt>
    <dgm:pt modelId="{51DD3DA1-F540-45C8-86F1-E1ECED434C53}" type="sibTrans" cxnId="{ADD6E07E-2D21-4B48-83CD-F63DC0C56CEA}">
      <dgm:prSet/>
      <dgm:spPr/>
      <dgm:t>
        <a:bodyPr/>
        <a:lstStyle/>
        <a:p>
          <a:endParaRPr lang="ru-RU"/>
        </a:p>
      </dgm:t>
    </dgm:pt>
    <dgm:pt modelId="{CD7F4A60-2F92-4099-B4A6-15D20FB96678}">
      <dgm:prSet custT="1"/>
      <dgm:spPr>
        <a:ln w="28575">
          <a:solidFill>
            <a:schemeClr val="accent2">
              <a:lumMod val="50000"/>
            </a:schemeClr>
          </a:solidFill>
        </a:ln>
        <a:effectLst/>
      </dgm:spPr>
      <dgm:t>
        <a:bodyPr/>
        <a:lstStyle/>
        <a:p>
          <a:r>
            <a:rPr lang="en-US" sz="1800" b="1" dirty="0" smtClean="0">
              <a:latin typeface="Arial" charset="0"/>
              <a:ea typeface="Arial" charset="0"/>
              <a:cs typeface="Arial" charset="0"/>
            </a:rPr>
            <a:t>Team Foundation Server</a:t>
          </a:r>
          <a:endParaRPr lang="ru-RU" sz="1800" b="1" dirty="0" smtClean="0">
            <a:latin typeface="Arial" charset="0"/>
            <a:ea typeface="Arial" charset="0"/>
            <a:cs typeface="Arial" charset="0"/>
          </a:endParaRPr>
        </a:p>
      </dgm:t>
    </dgm:pt>
    <dgm:pt modelId="{99D8DE4B-9C36-4F82-B443-7914F1F16CF9}" type="parTrans" cxnId="{7CA620FF-3598-4982-9370-EBD583AD4F3E}">
      <dgm:prSet/>
      <dgm:spPr/>
      <dgm:t>
        <a:bodyPr/>
        <a:lstStyle/>
        <a:p>
          <a:endParaRPr lang="ru-RU"/>
        </a:p>
      </dgm:t>
    </dgm:pt>
    <dgm:pt modelId="{CDB11084-A6D6-4D09-8279-F779182A5BA5}" type="sibTrans" cxnId="{7CA620FF-3598-4982-9370-EBD583AD4F3E}">
      <dgm:prSet/>
      <dgm:spPr/>
      <dgm:t>
        <a:bodyPr/>
        <a:lstStyle/>
        <a:p>
          <a:endParaRPr lang="ru-RU"/>
        </a:p>
      </dgm:t>
    </dgm:pt>
    <dgm:pt modelId="{3215BE87-E690-4463-9A3E-357719AA86AD}" type="pres">
      <dgm:prSet presAssocID="{5EC0D869-C00E-46E4-852C-FAF56E700CEF}" presName="compositeShape" presStyleCnt="0">
        <dgm:presLayoutVars>
          <dgm:dir/>
          <dgm:resizeHandles/>
        </dgm:presLayoutVars>
      </dgm:prSet>
      <dgm:spPr/>
    </dgm:pt>
    <dgm:pt modelId="{EB4A115F-06D7-4EBF-94C9-1A819272B438}" type="pres">
      <dgm:prSet presAssocID="{5EC0D869-C00E-46E4-852C-FAF56E700CEF}" presName="pyramid" presStyleLbl="node1" presStyleIdx="0" presStyleCnt="1"/>
      <dgm:spPr>
        <a:solidFill>
          <a:schemeClr val="accent2">
            <a:lumMod val="50000"/>
          </a:schemeClr>
        </a:solidFill>
      </dgm:spPr>
    </dgm:pt>
    <dgm:pt modelId="{14BADD17-78CC-43D3-8AAB-EDE48B5F7B49}" type="pres">
      <dgm:prSet presAssocID="{5EC0D869-C00E-46E4-852C-FAF56E700CEF}" presName="theList" presStyleCnt="0"/>
      <dgm:spPr/>
    </dgm:pt>
    <dgm:pt modelId="{B80D9A8C-33BB-49E6-B112-5A6AC017CEAD}" type="pres">
      <dgm:prSet presAssocID="{358393A0-E33F-4A15-80E1-6D400A4F58E7}" presName="aNode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3CE0C6B-6E3E-4435-B5B2-924ADED63AD7}" type="pres">
      <dgm:prSet presAssocID="{358393A0-E33F-4A15-80E1-6D400A4F58E7}" presName="aSpace" presStyleCnt="0"/>
      <dgm:spPr/>
    </dgm:pt>
    <dgm:pt modelId="{F5C6B66C-2DEF-4950-8BD8-56F933D551E5}" type="pres">
      <dgm:prSet presAssocID="{88B63465-968A-4F14-9383-D626CE45EA12}" presName="aNode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046DA1D-0E30-4AD6-9181-A5F5E2FA6BFD}" type="pres">
      <dgm:prSet presAssocID="{88B63465-968A-4F14-9383-D626CE45EA12}" presName="aSpace" presStyleCnt="0"/>
      <dgm:spPr/>
    </dgm:pt>
    <dgm:pt modelId="{9A10088B-6693-43A1-91B2-F2464DCB7986}" type="pres">
      <dgm:prSet presAssocID="{CD7F4A60-2F92-4099-B4A6-15D20FB96678}" presName="aNode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5339F2A-E92D-4452-8A69-F6F635D483EF}" type="pres">
      <dgm:prSet presAssocID="{CD7F4A60-2F92-4099-B4A6-15D20FB96678}" presName="aSpace" presStyleCnt="0"/>
      <dgm:spPr/>
    </dgm:pt>
  </dgm:ptLst>
  <dgm:cxnLst>
    <dgm:cxn modelId="{89E7F092-8D36-4A93-B05A-1CA4170F754F}" srcId="{5EC0D869-C00E-46E4-852C-FAF56E700CEF}" destId="{358393A0-E33F-4A15-80E1-6D400A4F58E7}" srcOrd="0" destOrd="0" parTransId="{F5E2104B-50B2-4AF5-A72C-BB2C0CCC798A}" sibTransId="{1F6DF64A-B374-4AD2-8326-0F7525C9AAE9}"/>
    <dgm:cxn modelId="{ADD6E07E-2D21-4B48-83CD-F63DC0C56CEA}" srcId="{5EC0D869-C00E-46E4-852C-FAF56E700CEF}" destId="{88B63465-968A-4F14-9383-D626CE45EA12}" srcOrd="1" destOrd="0" parTransId="{696539D4-A11D-479B-AB7C-96563CF86556}" sibTransId="{51DD3DA1-F540-45C8-86F1-E1ECED434C53}"/>
    <dgm:cxn modelId="{11C7E6A3-969B-E34E-9390-338909A654C1}" type="presOf" srcId="{88B63465-968A-4F14-9383-D626CE45EA12}" destId="{F5C6B66C-2DEF-4950-8BD8-56F933D551E5}" srcOrd="0" destOrd="0" presId="urn:microsoft.com/office/officeart/2005/8/layout/pyramid2"/>
    <dgm:cxn modelId="{D8D904CC-04DD-6445-94D8-3B236C54CA99}" type="presOf" srcId="{358393A0-E33F-4A15-80E1-6D400A4F58E7}" destId="{B80D9A8C-33BB-49E6-B112-5A6AC017CEAD}" srcOrd="0" destOrd="0" presId="urn:microsoft.com/office/officeart/2005/8/layout/pyramid2"/>
    <dgm:cxn modelId="{8D324BA4-2B5F-E84B-A997-ACF6ACD4EB69}" type="presOf" srcId="{5EC0D869-C00E-46E4-852C-FAF56E700CEF}" destId="{3215BE87-E690-4463-9A3E-357719AA86AD}" srcOrd="0" destOrd="0" presId="urn:microsoft.com/office/officeart/2005/8/layout/pyramid2"/>
    <dgm:cxn modelId="{7CA620FF-3598-4982-9370-EBD583AD4F3E}" srcId="{5EC0D869-C00E-46E4-852C-FAF56E700CEF}" destId="{CD7F4A60-2F92-4099-B4A6-15D20FB96678}" srcOrd="2" destOrd="0" parTransId="{99D8DE4B-9C36-4F82-B443-7914F1F16CF9}" sibTransId="{CDB11084-A6D6-4D09-8279-F779182A5BA5}"/>
    <dgm:cxn modelId="{65FED11F-3F78-4E43-B3C1-48656B8F18E5}" type="presOf" srcId="{CD7F4A60-2F92-4099-B4A6-15D20FB96678}" destId="{9A10088B-6693-43A1-91B2-F2464DCB7986}" srcOrd="0" destOrd="0" presId="urn:microsoft.com/office/officeart/2005/8/layout/pyramid2"/>
    <dgm:cxn modelId="{C4499C16-BEFC-FB45-8DCA-AC3F06E4E063}" type="presParOf" srcId="{3215BE87-E690-4463-9A3E-357719AA86AD}" destId="{EB4A115F-06D7-4EBF-94C9-1A819272B438}" srcOrd="0" destOrd="0" presId="urn:microsoft.com/office/officeart/2005/8/layout/pyramid2"/>
    <dgm:cxn modelId="{B89178D6-8975-9D49-8648-F2FD30182686}" type="presParOf" srcId="{3215BE87-E690-4463-9A3E-357719AA86AD}" destId="{14BADD17-78CC-43D3-8AAB-EDE48B5F7B49}" srcOrd="1" destOrd="0" presId="urn:microsoft.com/office/officeart/2005/8/layout/pyramid2"/>
    <dgm:cxn modelId="{6833272F-96FB-894B-845C-81A8A77864C9}" type="presParOf" srcId="{14BADD17-78CC-43D3-8AAB-EDE48B5F7B49}" destId="{B80D9A8C-33BB-49E6-B112-5A6AC017CEAD}" srcOrd="0" destOrd="0" presId="urn:microsoft.com/office/officeart/2005/8/layout/pyramid2"/>
    <dgm:cxn modelId="{EE9EF16D-8027-794B-BDE3-190CF5B058D7}" type="presParOf" srcId="{14BADD17-78CC-43D3-8AAB-EDE48B5F7B49}" destId="{13CE0C6B-6E3E-4435-B5B2-924ADED63AD7}" srcOrd="1" destOrd="0" presId="urn:microsoft.com/office/officeart/2005/8/layout/pyramid2"/>
    <dgm:cxn modelId="{91F95E93-DB5A-8241-BC79-21F2217E4963}" type="presParOf" srcId="{14BADD17-78CC-43D3-8AAB-EDE48B5F7B49}" destId="{F5C6B66C-2DEF-4950-8BD8-56F933D551E5}" srcOrd="2" destOrd="0" presId="urn:microsoft.com/office/officeart/2005/8/layout/pyramid2"/>
    <dgm:cxn modelId="{8637E6B8-014F-594D-B629-F28BA7D000CC}" type="presParOf" srcId="{14BADD17-78CC-43D3-8AAB-EDE48B5F7B49}" destId="{9046DA1D-0E30-4AD6-9181-A5F5E2FA6BFD}" srcOrd="3" destOrd="0" presId="urn:microsoft.com/office/officeart/2005/8/layout/pyramid2"/>
    <dgm:cxn modelId="{FD94367D-08FB-B84A-87A4-641335112E42}" type="presParOf" srcId="{14BADD17-78CC-43D3-8AAB-EDE48B5F7B49}" destId="{9A10088B-6693-43A1-91B2-F2464DCB7986}" srcOrd="4" destOrd="0" presId="urn:microsoft.com/office/officeart/2005/8/layout/pyramid2"/>
    <dgm:cxn modelId="{3046CBA9-A0C4-9A4D-BF3D-673BBE65C476}" type="presParOf" srcId="{14BADD17-78CC-43D3-8AAB-EDE48B5F7B49}" destId="{45339F2A-E92D-4452-8A69-F6F635D483EF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CEADFC-51A2-F64E-8D48-D881F5C6C631}">
      <dsp:nvSpPr>
        <dsp:cNvPr id="0" name=""/>
        <dsp:cNvSpPr/>
      </dsp:nvSpPr>
      <dsp:spPr>
        <a:xfrm>
          <a:off x="2740932" y="0"/>
          <a:ext cx="2391514" cy="1507456"/>
        </a:xfrm>
        <a:prstGeom prst="trapezoid">
          <a:avLst>
            <a:gd name="adj" fmla="val 79323"/>
          </a:avLst>
        </a:prstGeom>
        <a:solidFill>
          <a:schemeClr val="accent2">
            <a:lumMod val="50000"/>
          </a:schemeClr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b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Calibri" panose="020F0502020204030204" pitchFamily="34" charset="0"/>
            </a:rPr>
            <a:t>Manual 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Calibri" panose="020F0502020204030204" pitchFamily="34" charset="0"/>
            </a:rPr>
            <a:t>tests</a:t>
          </a:r>
          <a:endParaRPr lang="en-US" sz="2400" b="1" kern="1200" dirty="0">
            <a:solidFill>
              <a:schemeClr val="bg1"/>
            </a:solidFill>
            <a:latin typeface="Calibri" panose="020F0502020204030204" pitchFamily="34" charset="0"/>
          </a:endParaRPr>
        </a:p>
      </dsp:txBody>
      <dsp:txXfrm>
        <a:off x="2740932" y="0"/>
        <a:ext cx="2391514" cy="1507456"/>
      </dsp:txXfrm>
    </dsp:sp>
    <dsp:sp modelId="{D020DD21-4D61-CA48-90CB-32EB77AEEEC5}">
      <dsp:nvSpPr>
        <dsp:cNvPr id="0" name=""/>
        <dsp:cNvSpPr/>
      </dsp:nvSpPr>
      <dsp:spPr>
        <a:xfrm>
          <a:off x="1949199" y="1507456"/>
          <a:ext cx="3974979" cy="998114"/>
        </a:xfrm>
        <a:prstGeom prst="trapezoid">
          <a:avLst>
            <a:gd name="adj" fmla="val 79323"/>
          </a:avLst>
        </a:prstGeom>
        <a:solidFill>
          <a:schemeClr val="accent2">
            <a:lumMod val="50000"/>
          </a:schemeClr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solidFill>
                <a:schemeClr val="bg1"/>
              </a:solidFill>
              <a:latin typeface="Calibri" panose="020F0502020204030204" pitchFamily="34" charset="0"/>
            </a:rPr>
            <a:t>Acceptance tests</a:t>
          </a:r>
          <a:endParaRPr lang="en-US" sz="2800" b="1" kern="1200" dirty="0">
            <a:solidFill>
              <a:schemeClr val="bg1"/>
            </a:solidFill>
            <a:latin typeface="Calibri" panose="020F0502020204030204" pitchFamily="34" charset="0"/>
          </a:endParaRPr>
        </a:p>
      </dsp:txBody>
      <dsp:txXfrm>
        <a:off x="2644821" y="1507456"/>
        <a:ext cx="2583736" cy="998114"/>
      </dsp:txXfrm>
    </dsp:sp>
    <dsp:sp modelId="{37FBCA41-9BE5-714E-AC97-430E7381AF92}">
      <dsp:nvSpPr>
        <dsp:cNvPr id="0" name=""/>
        <dsp:cNvSpPr/>
      </dsp:nvSpPr>
      <dsp:spPr>
        <a:xfrm>
          <a:off x="1248421" y="2505571"/>
          <a:ext cx="5376536" cy="883451"/>
        </a:xfrm>
        <a:prstGeom prst="trapezoid">
          <a:avLst>
            <a:gd name="adj" fmla="val 79323"/>
          </a:avLst>
        </a:prstGeom>
        <a:solidFill>
          <a:schemeClr val="accent2">
            <a:lumMod val="50000"/>
          </a:schemeClr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solidFill>
                <a:schemeClr val="bg1"/>
              </a:solidFill>
              <a:latin typeface="Calibri" panose="020F0502020204030204" pitchFamily="34" charset="0"/>
            </a:rPr>
            <a:t>Integration</a:t>
          </a:r>
          <a:r>
            <a:rPr lang="en-US" sz="3200" b="1" kern="1200" baseline="0" dirty="0" smtClean="0">
              <a:solidFill>
                <a:schemeClr val="bg1"/>
              </a:solidFill>
              <a:latin typeface="Calibri" panose="020F0502020204030204" pitchFamily="34" charset="0"/>
            </a:rPr>
            <a:t> tests</a:t>
          </a:r>
          <a:endParaRPr lang="en-US" sz="3200" b="1" kern="1200" dirty="0">
            <a:solidFill>
              <a:schemeClr val="bg1"/>
            </a:solidFill>
            <a:latin typeface="Calibri" panose="020F0502020204030204" pitchFamily="34" charset="0"/>
          </a:endParaRPr>
        </a:p>
      </dsp:txBody>
      <dsp:txXfrm>
        <a:off x="2189315" y="2505571"/>
        <a:ext cx="3494748" cy="883451"/>
      </dsp:txXfrm>
    </dsp:sp>
    <dsp:sp modelId="{F9FA0111-B710-784C-9648-3A1F875A85AF}">
      <dsp:nvSpPr>
        <dsp:cNvPr id="0" name=""/>
        <dsp:cNvSpPr/>
      </dsp:nvSpPr>
      <dsp:spPr>
        <a:xfrm>
          <a:off x="0" y="3389023"/>
          <a:ext cx="7873379" cy="1573848"/>
        </a:xfrm>
        <a:prstGeom prst="trapezoid">
          <a:avLst>
            <a:gd name="adj" fmla="val 79323"/>
          </a:avLst>
        </a:prstGeom>
        <a:solidFill>
          <a:schemeClr val="accent2">
            <a:lumMod val="50000"/>
          </a:schemeClr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600" kern="1200" dirty="0" smtClean="0">
              <a:solidFill>
                <a:schemeClr val="bg1"/>
              </a:solidFill>
              <a:latin typeface="Calibri" panose="020F0502020204030204" pitchFamily="34" charset="0"/>
            </a:rPr>
            <a:t>Unit tests</a:t>
          </a:r>
          <a:endParaRPr lang="en-US" sz="6600" kern="1200" dirty="0">
            <a:solidFill>
              <a:schemeClr val="bg1"/>
            </a:solidFill>
            <a:latin typeface="Calibri" panose="020F0502020204030204" pitchFamily="34" charset="0"/>
          </a:endParaRPr>
        </a:p>
      </dsp:txBody>
      <dsp:txXfrm>
        <a:off x="1377841" y="3389023"/>
        <a:ext cx="5117696" cy="15738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21B067-CFE1-49E2-8D2A-61926FE8CABD}">
      <dsp:nvSpPr>
        <dsp:cNvPr id="0" name=""/>
        <dsp:cNvSpPr/>
      </dsp:nvSpPr>
      <dsp:spPr>
        <a:xfrm>
          <a:off x="1241455" y="0"/>
          <a:ext cx="5250904" cy="5250904"/>
        </a:xfrm>
        <a:prstGeom prst="triangle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B19A05-5D98-4EAE-875A-6C62BC6934F0}">
      <dsp:nvSpPr>
        <dsp:cNvPr id="0" name=""/>
        <dsp:cNvSpPr/>
      </dsp:nvSpPr>
      <dsp:spPr>
        <a:xfrm>
          <a:off x="3866907" y="525603"/>
          <a:ext cx="3413087" cy="9332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Calibri" panose="020F0502020204030204" pitchFamily="34" charset="0"/>
              <a:ea typeface="Arial" charset="0"/>
              <a:cs typeface="Arial" charset="0"/>
            </a:rPr>
            <a:t>Среда разработки</a:t>
          </a:r>
          <a:endParaRPr lang="ru-RU" sz="1800" b="1" kern="1200" dirty="0">
            <a:latin typeface="Calibri" panose="020F0502020204030204" pitchFamily="34" charset="0"/>
            <a:ea typeface="Arial" charset="0"/>
            <a:cs typeface="Arial" charset="0"/>
          </a:endParaRPr>
        </a:p>
      </dsp:txBody>
      <dsp:txXfrm>
        <a:off x="3912465" y="571161"/>
        <a:ext cx="3321971" cy="842150"/>
      </dsp:txXfrm>
    </dsp:sp>
    <dsp:sp modelId="{A055DD5E-FA3D-4A7E-A15D-07B6C122FC18}">
      <dsp:nvSpPr>
        <dsp:cNvPr id="0" name=""/>
        <dsp:cNvSpPr/>
      </dsp:nvSpPr>
      <dsp:spPr>
        <a:xfrm>
          <a:off x="3866907" y="1575527"/>
          <a:ext cx="3413087" cy="9332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Calibri" panose="020F0502020204030204" pitchFamily="34" charset="0"/>
              <a:ea typeface="Arial" charset="0"/>
              <a:cs typeface="Arial" charset="0"/>
            </a:rPr>
            <a:t>Тестовый</a:t>
          </a:r>
          <a:r>
            <a:rPr lang="ru-RU" sz="1800" b="1" kern="1200" baseline="0" dirty="0" smtClean="0">
              <a:latin typeface="Calibri" panose="020F0502020204030204" pitchFamily="34" charset="0"/>
              <a:ea typeface="Arial" charset="0"/>
              <a:cs typeface="Arial" charset="0"/>
            </a:rPr>
            <a:t> </a:t>
          </a:r>
          <a:r>
            <a:rPr lang="ru-RU" sz="1800" b="1" kern="1200" dirty="0" err="1" smtClean="0">
              <a:latin typeface="Calibri" panose="020F0502020204030204" pitchFamily="34" charset="0"/>
              <a:ea typeface="Arial" charset="0"/>
              <a:cs typeface="Arial" charset="0"/>
            </a:rPr>
            <a:t>фреймворк</a:t>
          </a:r>
          <a:endParaRPr lang="ru-RU" sz="1800" b="1" kern="1200" dirty="0" smtClean="0">
            <a:latin typeface="Calibri" panose="020F0502020204030204" pitchFamily="34" charset="0"/>
            <a:ea typeface="Arial" charset="0"/>
            <a:cs typeface="Arial" charset="0"/>
          </a:endParaRPr>
        </a:p>
      </dsp:txBody>
      <dsp:txXfrm>
        <a:off x="3912465" y="1621085"/>
        <a:ext cx="3321971" cy="842150"/>
      </dsp:txXfrm>
    </dsp:sp>
    <dsp:sp modelId="{F4424571-1B69-40B0-BC50-AAD513E85914}">
      <dsp:nvSpPr>
        <dsp:cNvPr id="0" name=""/>
        <dsp:cNvSpPr/>
      </dsp:nvSpPr>
      <dsp:spPr>
        <a:xfrm>
          <a:off x="3866907" y="2625452"/>
          <a:ext cx="3413087" cy="9332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Calibri" panose="020F0502020204030204" pitchFamily="34" charset="0"/>
              <a:ea typeface="Arial" charset="0"/>
              <a:cs typeface="Arial" charset="0"/>
            </a:rPr>
            <a:t>Интеграция в среду разработки</a:t>
          </a:r>
        </a:p>
      </dsp:txBody>
      <dsp:txXfrm>
        <a:off x="3912465" y="2671010"/>
        <a:ext cx="3321971" cy="842150"/>
      </dsp:txXfrm>
    </dsp:sp>
    <dsp:sp modelId="{9091AEB6-DA61-45ED-BCDB-E9CBBA7C2729}">
      <dsp:nvSpPr>
        <dsp:cNvPr id="0" name=""/>
        <dsp:cNvSpPr/>
      </dsp:nvSpPr>
      <dsp:spPr>
        <a:xfrm>
          <a:off x="3866907" y="3675376"/>
          <a:ext cx="3413087" cy="9332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Calibri" panose="020F0502020204030204" pitchFamily="34" charset="0"/>
              <a:ea typeface="Arial" charset="0"/>
              <a:cs typeface="Arial" charset="0"/>
            </a:rPr>
            <a:t>Сервер сборок</a:t>
          </a:r>
          <a:endParaRPr lang="en-US" sz="1800" b="1" kern="1200" dirty="0" smtClean="0">
            <a:latin typeface="Calibri" panose="020F0502020204030204" pitchFamily="34" charset="0"/>
            <a:ea typeface="Arial" charset="0"/>
            <a:cs typeface="Arial" charset="0"/>
          </a:endParaRPr>
        </a:p>
      </dsp:txBody>
      <dsp:txXfrm>
        <a:off x="3912465" y="3720934"/>
        <a:ext cx="3321971" cy="8421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4A115F-06D7-4EBF-94C9-1A819272B438}">
      <dsp:nvSpPr>
        <dsp:cNvPr id="0" name=""/>
        <dsp:cNvSpPr/>
      </dsp:nvSpPr>
      <dsp:spPr>
        <a:xfrm>
          <a:off x="1246856" y="0"/>
          <a:ext cx="5178896" cy="5178896"/>
        </a:xfrm>
        <a:prstGeom prst="triangle">
          <a:avLst/>
        </a:prstGeom>
        <a:solidFill>
          <a:schemeClr val="accent2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80D9A8C-33BB-49E6-B112-5A6AC017CEAD}">
      <dsp:nvSpPr>
        <dsp:cNvPr id="0" name=""/>
        <dsp:cNvSpPr/>
      </dsp:nvSpPr>
      <dsp:spPr>
        <a:xfrm>
          <a:off x="3836304" y="520671"/>
          <a:ext cx="3366282" cy="122594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2">
              <a:lumMod val="50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Arial" charset="0"/>
              <a:ea typeface="Arial" charset="0"/>
              <a:cs typeface="Arial" charset="0"/>
            </a:rPr>
            <a:t>Visual Studio</a:t>
          </a:r>
          <a:endParaRPr lang="ru-RU" sz="1800" b="1" kern="1200" dirty="0">
            <a:latin typeface="Arial" charset="0"/>
            <a:ea typeface="Arial" charset="0"/>
            <a:cs typeface="Arial" charset="0"/>
          </a:endParaRPr>
        </a:p>
      </dsp:txBody>
      <dsp:txXfrm>
        <a:off x="3896150" y="580517"/>
        <a:ext cx="3246590" cy="1106249"/>
      </dsp:txXfrm>
    </dsp:sp>
    <dsp:sp modelId="{F5C6B66C-2DEF-4950-8BD8-56F933D551E5}">
      <dsp:nvSpPr>
        <dsp:cNvPr id="0" name=""/>
        <dsp:cNvSpPr/>
      </dsp:nvSpPr>
      <dsp:spPr>
        <a:xfrm>
          <a:off x="3836304" y="1899855"/>
          <a:ext cx="3366282" cy="122594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2">
              <a:lumMod val="50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Arial" charset="0"/>
              <a:ea typeface="Arial" charset="0"/>
              <a:cs typeface="Arial" charset="0"/>
            </a:rPr>
            <a:t>MS Unit Testing Framework </a:t>
          </a:r>
          <a:endParaRPr lang="ru-RU" sz="1800" b="1" kern="1200" dirty="0" smtClean="0">
            <a:latin typeface="Arial" charset="0"/>
            <a:ea typeface="Arial" charset="0"/>
            <a:cs typeface="Arial" charset="0"/>
          </a:endParaRPr>
        </a:p>
      </dsp:txBody>
      <dsp:txXfrm>
        <a:off x="3896150" y="1959701"/>
        <a:ext cx="3246590" cy="1106249"/>
      </dsp:txXfrm>
    </dsp:sp>
    <dsp:sp modelId="{9A10088B-6693-43A1-91B2-F2464DCB7986}">
      <dsp:nvSpPr>
        <dsp:cNvPr id="0" name=""/>
        <dsp:cNvSpPr/>
      </dsp:nvSpPr>
      <dsp:spPr>
        <a:xfrm>
          <a:off x="3836304" y="3279040"/>
          <a:ext cx="3366282" cy="122594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2">
              <a:lumMod val="50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Arial" charset="0"/>
              <a:ea typeface="Arial" charset="0"/>
              <a:cs typeface="Arial" charset="0"/>
            </a:rPr>
            <a:t>Team Foundation Server</a:t>
          </a:r>
          <a:endParaRPr lang="ru-RU" sz="1800" b="1" kern="1200" dirty="0" smtClean="0">
            <a:latin typeface="Arial" charset="0"/>
            <a:ea typeface="Arial" charset="0"/>
            <a:cs typeface="Arial" charset="0"/>
          </a:endParaRPr>
        </a:p>
      </dsp:txBody>
      <dsp:txXfrm>
        <a:off x="3896150" y="3338886"/>
        <a:ext cx="3246590" cy="1106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jp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1ABD1-0DEA-486D-A02C-CE0FB6B3BAA0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63051B-C6B5-44E2-8544-AD0AA6F1BBA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152400" y="124206"/>
            <a:ext cx="1600200" cy="48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368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2AF87-3238-4C07-840E-74A8A3502943}" type="datetimeFigureOut">
              <a:rPr lang="en-US" smtClean="0"/>
              <a:t>9/3/17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34B46-4A0F-491A-A398-B220DCB32F6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152400" y="124206"/>
            <a:ext cx="1600200" cy="48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93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xunitpatterns.com/" TargetMode="External"/><Relationship Id="rId4" Type="http://schemas.openxmlformats.org/officeDocument/2006/relationships/hyperlink" Target="https://www.manning.com/books/the-art-of-unit-testing" TargetMode="External"/><Relationship Id="rId5" Type="http://schemas.openxmlformats.org/officeDocument/2006/relationships/hyperlink" Target="http://martinfowler.com/articles/mocksArentStubs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1200" dirty="0" smtClean="0">
                <a:solidFill>
                  <a:srgbClr val="222222"/>
                </a:solidFill>
                <a:latin typeface="Arial" charset="0"/>
                <a:ea typeface="Arial" charset="0"/>
                <a:cs typeface="Arial" charset="0"/>
              </a:rPr>
              <a:t>Gerard </a:t>
            </a:r>
            <a:r>
              <a:rPr lang="en-US" sz="1200" dirty="0" err="1" smtClean="0">
                <a:solidFill>
                  <a:srgbClr val="222222"/>
                </a:solidFill>
                <a:latin typeface="Arial" charset="0"/>
                <a:ea typeface="Arial" charset="0"/>
                <a:cs typeface="Arial" charset="0"/>
              </a:rPr>
              <a:t>Meszaros</a:t>
            </a:r>
            <a:r>
              <a:rPr lang="ru-RU" sz="1200" dirty="0" smtClean="0">
                <a:solidFill>
                  <a:srgbClr val="222222"/>
                </a:solidFill>
                <a:latin typeface="Arial" charset="0"/>
                <a:ea typeface="Arial" charset="0"/>
                <a:cs typeface="Arial" charset="0"/>
              </a:rPr>
              <a:t> (</a:t>
            </a:r>
            <a:r>
              <a:rPr lang="ru-RU" sz="1200" dirty="0" err="1" smtClean="0">
                <a:latin typeface="Arial" charset="0"/>
                <a:ea typeface="Arial" charset="0"/>
                <a:cs typeface="Arial" charset="0"/>
              </a:rPr>
              <a:t>Джерард</a:t>
            </a:r>
            <a:r>
              <a:rPr lang="ru-RU" sz="12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200" dirty="0" err="1" smtClean="0">
                <a:latin typeface="Arial" charset="0"/>
                <a:ea typeface="Arial" charset="0"/>
                <a:cs typeface="Arial" charset="0"/>
              </a:rPr>
              <a:t>Месарош</a:t>
            </a:r>
            <a:r>
              <a:rPr lang="ru-RU" sz="1200" dirty="0" smtClean="0">
                <a:solidFill>
                  <a:srgbClr val="222222"/>
                </a:solidFill>
                <a:latin typeface="Arial" charset="0"/>
                <a:ea typeface="Arial" charset="0"/>
                <a:cs typeface="Arial" charset="0"/>
              </a:rPr>
              <a:t>)  </a:t>
            </a:r>
            <a:r>
              <a:rPr lang="en-US" sz="1200" dirty="0" smtClean="0">
                <a:hlinkClick r:id="rId3"/>
              </a:rPr>
              <a:t>"</a:t>
            </a:r>
            <a:r>
              <a:rPr lang="en-US" sz="1200" dirty="0" err="1" smtClean="0">
                <a:hlinkClick r:id="rId3"/>
              </a:rPr>
              <a:t>xUnit</a:t>
            </a:r>
            <a:r>
              <a:rPr lang="en-US" sz="1200" dirty="0" smtClean="0">
                <a:hlinkClick r:id="rId3"/>
              </a:rPr>
              <a:t> test patterns: refactoring test code”</a:t>
            </a:r>
            <a:endParaRPr lang="en-US" sz="1200" dirty="0" smtClean="0"/>
          </a:p>
          <a:p>
            <a:pPr marL="0" indent="0" algn="just">
              <a:buNone/>
            </a:pPr>
            <a:r>
              <a:rPr lang="en-US" sz="1200" dirty="0" smtClean="0"/>
              <a:t>Roy </a:t>
            </a:r>
            <a:r>
              <a:rPr lang="en-US" sz="1200" dirty="0" err="1" smtClean="0"/>
              <a:t>Osherove</a:t>
            </a:r>
            <a:r>
              <a:rPr lang="en-US" sz="1200" dirty="0" smtClean="0"/>
              <a:t>  (</a:t>
            </a:r>
            <a:r>
              <a:rPr lang="ru-RU" sz="1200" dirty="0" smtClean="0"/>
              <a:t>Рой Ошеров</a:t>
            </a:r>
            <a:r>
              <a:rPr lang="en-US" sz="1200" dirty="0" smtClean="0"/>
              <a:t>)</a:t>
            </a:r>
            <a:r>
              <a:rPr lang="ru-RU" sz="1200" dirty="0" smtClean="0"/>
              <a:t>  </a:t>
            </a:r>
            <a:r>
              <a:rPr lang="en-US" sz="1200" dirty="0" smtClean="0">
                <a:hlinkClick r:id="rId4"/>
              </a:rPr>
              <a:t>"The Art of Unit Testing“</a:t>
            </a:r>
            <a:endParaRPr lang="en-US" sz="1200" dirty="0" smtClean="0"/>
          </a:p>
          <a:p>
            <a:pPr marL="0" indent="0" algn="just">
              <a:buNone/>
            </a:pPr>
            <a:endParaRPr lang="en-US" sz="1200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dummy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обычно передается в тестируемый класс в качестве параметра, но не имеет поведения, с ним ничего не происходит, никакие методы не вызываются. Примером таких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dummy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-объектов являются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null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«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Ignored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 и т.д.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stub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(заглушка), используется для получения данных из внешней зависимости, подменяя её. При этом игнорирует все данные, могущие поступать из тестируемого объекта 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stub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Один из самых популярных видов тестовых объектов. Тестируемый объект использует чтение из конфигурационного файла? Передаем ему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ConfigFileStub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возвращающий тестовые строки конфигурации для избавления зависимости на файловую систему.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(тестовый шпион), используется для тестов взаимодействия, основной функцией является запись данных и вызовов, поступающих из тестируемого объекта для последующей проверки корректности вызова зависимого объекта. Позволяет проверить логику именно нашего тестируемого объекта, без проверок зависимых объектов.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(мок-объект), очень похож на тестовый шпион, однако не записывает последовательность вызовов с переданными параметрами для последующей проверки, а может сам выкидывать исключения при некорректно переданных данных. Т.е. именно мок-объект проверяет корректность поведения тестируемого объекта.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fake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(фальшивый объект), используется в основном чтобы запускать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незапускаемые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тесты (быстрее) и ускорения их работы. Эдакая замена тяжеловесного внешнего зависимого объекта его легковесной реализацией. Основные примеры — эмулятор для конкретного приложения БД в памяти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fake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database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или фальшивый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вебсервис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Кент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Бэк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Глобально модульные тесты можно условно поделить на две группы: тесты состояния 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 тесты взаимодействия 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interaction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Тесты состояния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тесты, проверяющие что вызываемый метод объекта отработал корректно, проверяя состояние тестируемого объекта после вызова метода.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b="1" dirty="0" smtClean="0"/>
              <a:t>State verification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Тесты взаимодействия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тесты, в которых тестируемый объект производит манипуляции с другими объектами. Применяются, когда требуется удостовериться, что тестируемый объект корректно взаимодействует с другими объектами.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b="1" dirty="0" smtClean="0"/>
              <a:t>Behavior</a:t>
            </a:r>
            <a:r>
              <a:rPr lang="en-US" b="1" baseline="0" dirty="0" smtClean="0"/>
              <a:t> verification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также заметить, что модульный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тест может запросто превратиться в интеграционный тест, если при тестировании используется реальное окружение(внешние зависимости) — такие как база данных, файловая система и т.д. 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Интеграционные тесты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тесты, проверяющие работоспособность двух или более модулей системы, но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совокупности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то есть нескольких объектов как единого блока. 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тестах взаимодействия же тестируется конкретный, определенный объект и то, как именно он взаимодействует с внешними зависимостями.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Внешняя зависимость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объект, с которым взаимодействует код и над которым нет прямого контроля. Для ликвидации внешних зависимостей в модульных тестах используются тестовые объекты, например такие как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test-doubles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я уже писал в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предыдущем посте об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-тестировании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иногда, для того, чтобы протестировать какой-нибудь кусок кода (например, метод), нужно довольно сильно постараться. Причем, это еще не тот вид извращений, когда вы тестируете методы UI, проблемы могут начаться с тестирования бизнес-логики. Дело в том, что очень часто тестируемый метод может вызывать методы других классов, которые в данном случае тестировать не нужно.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-тест потому и называется модульным, что тестирует отдельные модули, а не их взаимодействие. Причем, чем меньше тестируемый модуль – тем лучше с точки зрения будущей поддержки тестов. Для тестирования взаимодействия используются интеграционные тесты, где вы уже тестируете скорее полные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не отдельную функциональность.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 наши классы очень часто используют другие классы в своей работе. Например, слой бизнес логики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Business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часто работает с другими объектами бизнес логики или обращается к слою доступа к данным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В трехслойной архитектуре веб-приложений это вообще постоянный процесс: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обращается к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Business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тот, в свою очередь, к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к базе данных. Как же тестировать подобный код, если вызов одного метода влечет за собой цепочку вплоть до базы данных?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таких случаях на помощь приходят так называемые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-объекты, предназначенные для симуляции поведения реальных объектов во время тестирования. Вообще, понятие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 достаточно широко: оно может, с одной стороны, обозначать любые тест-дублеры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Doubles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или конкретный вид этих дублеров –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-объекты. Я постараюсь использовать этот термин исключительно во втором случае, чтобы никого не путать, и не запутаться самому :)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Понятие тест-дублеров введено неким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Gerard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Meszaros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своей книге «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XUnit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Test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Patterns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»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 теперь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с подачи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небезызвестного Мартина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Фаулера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эта терминология набирает популярность.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Джерард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Мартин делят все тест-дублеры на 4 группы: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http://habrahabr.ru/post/116372/</a:t>
            </a:r>
          </a:p>
          <a:p>
            <a:r>
              <a:rPr lang="en-US" dirty="0" smtClean="0"/>
              <a:t>http://xunitpatterns.com/</a:t>
            </a:r>
          </a:p>
          <a:p>
            <a:pPr marL="0" indent="0" algn="just">
              <a:buNone/>
            </a:pPr>
            <a:endParaRPr lang="en-US" sz="1200" dirty="0" smtClean="0"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D34B46-4A0F-491A-A398-B220DCB32F6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75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 smtClean="0"/>
              <a:t>Anzhelika</a:t>
            </a:r>
            <a:r>
              <a:rPr lang="en-US" dirty="0" smtClean="0"/>
              <a:t> KRAVCHUK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706890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smtClean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262652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 smtClean="0">
                <a:solidFill>
                  <a:srgbClr val="444444"/>
                </a:solidFill>
              </a:rPr>
              <a:t>Click to add text - Lorem </a:t>
            </a:r>
            <a:r>
              <a:rPr lang="en-US" dirty="0" err="1" smtClean="0">
                <a:solidFill>
                  <a:srgbClr val="444444"/>
                </a:solidFill>
              </a:rPr>
              <a:t>ipsum</a:t>
            </a:r>
            <a:r>
              <a:rPr lang="en-US" dirty="0" smtClean="0">
                <a:solidFill>
                  <a:srgbClr val="444444"/>
                </a:solidFill>
              </a:rPr>
              <a:t> dolor sit </a:t>
            </a:r>
            <a:r>
              <a:rPr lang="en-US" dirty="0" err="1" smtClean="0">
                <a:solidFill>
                  <a:srgbClr val="444444"/>
                </a:solidFill>
              </a:rPr>
              <a:t>amet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consectetur</a:t>
            </a:r>
            <a:r>
              <a:rPr lang="en-US" dirty="0" smtClean="0">
                <a:solidFill>
                  <a:srgbClr val="444444"/>
                </a:solidFill>
              </a:rPr>
              <a:t> adipiscing </a:t>
            </a:r>
            <a:r>
              <a:rPr lang="en-US" dirty="0" err="1" smtClean="0">
                <a:solidFill>
                  <a:srgbClr val="444444"/>
                </a:solidFill>
              </a:rPr>
              <a:t>elit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Ut</a:t>
            </a:r>
            <a:r>
              <a:rPr lang="en-US" dirty="0" smtClean="0">
                <a:solidFill>
                  <a:srgbClr val="444444"/>
                </a:solidFill>
              </a:rPr>
              <a:t> vitae </a:t>
            </a:r>
            <a:r>
              <a:rPr lang="en-US" dirty="0" err="1" smtClean="0">
                <a:solidFill>
                  <a:srgbClr val="444444"/>
                </a:solidFill>
              </a:rPr>
              <a:t>laoreet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Sed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eleifend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a </a:t>
            </a:r>
            <a:r>
              <a:rPr lang="en-US" dirty="0" err="1" smtClean="0">
                <a:solidFill>
                  <a:srgbClr val="444444"/>
                </a:solidFill>
              </a:rPr>
              <a:t>purus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tincidunt</a:t>
            </a:r>
            <a:r>
              <a:rPr lang="en-US" dirty="0" smtClean="0">
                <a:solidFill>
                  <a:srgbClr val="444444"/>
                </a:solidFill>
              </a:rPr>
              <a:t>, a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Praesent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justo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nec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metus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auctor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volutpat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Morbi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mattis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eros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adipiscing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tempor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varius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eget</a:t>
            </a:r>
            <a:r>
              <a:rPr lang="en-US" dirty="0" smtClean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smtClean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99974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smtClean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67950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smtClean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61237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 smtClean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6472215"/>
      </p:ext>
    </p:extLst>
  </p:cSld>
  <p:clrMapOvr>
    <a:masterClrMapping/>
  </p:clrMapOvr>
  <p:transition spd="med"/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 smtClean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 smtClean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 smtClean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1673"/>
      </p:ext>
    </p:extLst>
  </p:cSld>
  <p:clrMapOvr>
    <a:masterClrMapping/>
  </p:clrMapOvr>
  <p:transition spd="med"/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686951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4" r:id="rId3"/>
    <p:sldLayoutId id="2147483685" r:id="rId4"/>
    <p:sldLayoutId id="2147483686" r:id="rId5"/>
    <p:sldLayoutId id="2147483689" r:id="rId6"/>
    <p:sldLayoutId id="2147483690" r:id="rId7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C# U</a:t>
            </a:r>
            <a:r>
              <a:rPr lang="ru-RU" dirty="0" err="1" smtClean="0"/>
              <a:t>nit</a:t>
            </a:r>
            <a:r>
              <a:rPr lang="ru-RU" dirty="0" smtClean="0"/>
              <a:t> </a:t>
            </a:r>
            <a:r>
              <a:rPr lang="en-US" dirty="0" smtClean="0"/>
              <a:t>TESTING </a:t>
            </a:r>
            <a:endParaRPr lang="ru-RU" dirty="0"/>
          </a:p>
          <a:p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1"/>
          </p:nvPr>
        </p:nvSpPr>
        <p:spPr>
          <a:xfrm>
            <a:off x="296214" y="3561899"/>
            <a:ext cx="2217595" cy="370101"/>
          </a:xfrm>
        </p:spPr>
        <p:txBody>
          <a:bodyPr/>
          <a:lstStyle/>
          <a:p>
            <a:r>
              <a:rPr lang="en-US" dirty="0"/>
              <a:t>.NET &amp; JS </a:t>
            </a:r>
            <a:r>
              <a:rPr lang="en-US" dirty="0" smtClean="0"/>
              <a:t>Lab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56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Когда нужно писать тесты</a:t>
            </a:r>
            <a:endParaRPr lang="en-US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51520" y="764704"/>
            <a:ext cx="864096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</a:rPr>
              <a:t>...</a:t>
            </a:r>
            <a:r>
              <a:rPr lang="ru-RU" dirty="0">
                <a:latin typeface="Calibri" panose="020F0502020204030204" pitchFamily="34" charset="0"/>
              </a:rPr>
              <a:t>быть переписанным с нуля</a:t>
            </a:r>
          </a:p>
        </p:txBody>
      </p:sp>
      <p:pic>
        <p:nvPicPr>
          <p:cNvPr id="7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139" y="2060848"/>
            <a:ext cx="6175722" cy="395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04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Плюсы и минусы </a:t>
            </a:r>
            <a:r>
              <a:rPr lang="en-US" dirty="0"/>
              <a:t>unit</a:t>
            </a:r>
            <a:r>
              <a:rPr lang="ru-RU" dirty="0"/>
              <a:t>-тестирования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280831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ru-RU" dirty="0">
                <a:latin typeface="Calibri" panose="020F0502020204030204" pitchFamily="34" charset="0"/>
              </a:rPr>
              <a:t>Плюсы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Обеспечивают мгновенную обратную связь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Помогают документировать код и делать его понимание проще для других разработчиков Позволяют постоянно тестировать код, что сводит к минимуму появление новых ошибок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Помогают уменьшить количество усилий, необходимых для повторного тестирования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Поощряют написание слабосвязанного кода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54647" y="3758895"/>
            <a:ext cx="8640960" cy="132628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ru-RU" dirty="0">
                <a:latin typeface="Calibri" panose="020F0502020204030204" pitchFamily="34" charset="0"/>
              </a:rPr>
              <a:t>Минусы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sym typeface="Wingdings" pitchFamily="2" charset="2"/>
              </a:rPr>
              <a:t>Не проверяют взаимодействие объектов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Не дают 100%-й гарантии</a:t>
            </a:r>
          </a:p>
        </p:txBody>
      </p:sp>
    </p:spTree>
    <p:extLst>
      <p:ext uri="{BB962C8B-B14F-4D97-AF65-F5344CB8AC3E}">
        <p14:creationId xmlns:p14="http://schemas.microsoft.com/office/powerpoint/2010/main" val="1902314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правила тестирования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280831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ru-RU" dirty="0">
                <a:latin typeface="Calibri" panose="020F0502020204030204" pitchFamily="34" charset="0"/>
              </a:rPr>
              <a:t>Тесты должны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быть достоверными;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не зависеть от окружения, на котором они выполняются;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легко поддерживаться;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легко читаться и быть простыми для понимания (новый разработчик должен понять что именно тестируется);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соблюдать единую конвенцию именования;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запускаться регулярно в автоматическом режиме.</a:t>
            </a:r>
          </a:p>
        </p:txBody>
      </p:sp>
    </p:spTree>
    <p:extLst>
      <p:ext uri="{BB962C8B-B14F-4D97-AF65-F5344CB8AC3E}">
        <p14:creationId xmlns:p14="http://schemas.microsoft.com/office/powerpoint/2010/main" val="2000438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/>
              <a:t>Логическое расположение тестов в системе контроля версий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836712"/>
            <a:ext cx="8640960" cy="15841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ru-RU">
                <a:latin typeface="Calibri" panose="020F0502020204030204" pitchFamily="34" charset="0"/>
              </a:rPr>
              <a:t>Тесты должны быть частью контроля версий. В зависимости от типа решения, они могут быть организованы по-разному. Общая рекомендация: если приложение монолитное, следует положить все тесты в папку Tests; в случае множества разных компонентов, хранить тесты в папке каждого компонента</a:t>
            </a:r>
          </a:p>
        </p:txBody>
      </p:sp>
    </p:spTree>
    <p:extLst>
      <p:ext uri="{BB962C8B-B14F-4D97-AF65-F5344CB8AC3E}">
        <p14:creationId xmlns:p14="http://schemas.microsoft.com/office/powerpoint/2010/main" val="2807865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Соответствия между тестируемым и тестирующим кодами</a:t>
            </a:r>
            <a:endParaRPr lang="en-US" dirty="0"/>
          </a:p>
        </p:txBody>
      </p:sp>
      <p:graphicFrame>
        <p:nvGraphicFramePr>
          <p:cNvPr id="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5807018"/>
              </p:ext>
            </p:extLst>
          </p:nvPr>
        </p:nvGraphicFramePr>
        <p:xfrm>
          <a:off x="259307" y="914400"/>
          <a:ext cx="8633173" cy="3685022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91848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1469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6029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Объект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тестирования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Объект модульного теста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92260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dirty="0">
                          <a:effectLst/>
                          <a:latin typeface="Calibri" panose="020F0502020204030204" pitchFamily="34" charset="0"/>
                        </a:rPr>
                        <a:t>Проект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Создать проект (</a:t>
                      </a:r>
                      <a:r>
                        <a:rPr lang="en-US" sz="1800" dirty="0" smtClean="0">
                          <a:effectLst/>
                          <a:latin typeface="Calibri" panose="020F0502020204030204" pitchFamily="34" charset="0"/>
                        </a:rPr>
                        <a:t>Class Library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), 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содержащий тесты, с именем </a:t>
                      </a:r>
                      <a:r>
                        <a:rPr lang="ru-RU" sz="1800" dirty="0" err="1" smtClean="0">
                          <a:latin typeface="Calibri" panose="020F0502020204030204" pitchFamily="34" charset="0"/>
                        </a:rPr>
                        <a:t>P</a:t>
                      </a:r>
                      <a:r>
                        <a:rPr lang="en-US" sz="1800" dirty="0" err="1" smtClean="0">
                          <a:latin typeface="Calibri" panose="020F0502020204030204" pitchFamily="34" charset="0"/>
                        </a:rPr>
                        <a:t>roject</a:t>
                      </a:r>
                      <a:r>
                        <a:rPr lang="ru-RU" sz="1800" dirty="0" err="1" smtClean="0">
                          <a:latin typeface="Calibri" panose="020F0502020204030204" pitchFamily="34" charset="0"/>
                        </a:rPr>
                        <a:t>N</a:t>
                      </a:r>
                      <a:r>
                        <a:rPr lang="en-US" sz="1800" dirty="0" err="1" smtClean="0">
                          <a:latin typeface="Calibri" panose="020F0502020204030204" pitchFamily="34" charset="0"/>
                        </a:rPr>
                        <a:t>ame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ru-RU" sz="1800" dirty="0" err="1" smtClean="0">
                          <a:effectLst/>
                          <a:latin typeface="Calibri" panose="020F0502020204030204" pitchFamily="34" charset="0"/>
                        </a:rPr>
                        <a:t>Tests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Consolas" charset="0"/>
                        <a:cs typeface="Consolas" charset="0"/>
                      </a:endParaRPr>
                    </a:p>
                  </a:txBody>
                  <a:tcPr marL="64823" marR="64823" marT="0" marB="0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06221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dirty="0">
                          <a:effectLst/>
                          <a:latin typeface="Calibri" panose="020F0502020204030204" pitchFamily="34" charset="0"/>
                        </a:rPr>
                        <a:t>Класс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Для каждого класса, подлежащего тестированию,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создать</a:t>
                      </a:r>
                      <a:r>
                        <a:rPr lang="ru-RU" sz="1800" baseline="0" dirty="0" smtClean="0">
                          <a:effectLst/>
                          <a:latin typeface="Calibri" panose="020F0502020204030204" pitchFamily="34" charset="0"/>
                        </a:rPr>
                        <a:t> (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по 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крайней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мере)</a:t>
                      </a:r>
                      <a:r>
                        <a:rPr lang="ru-RU" sz="1800" baseline="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один 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тестирующий класс с именем </a:t>
                      </a:r>
                      <a:r>
                        <a:rPr lang="en-US" sz="1800" dirty="0" err="1" smtClean="0">
                          <a:effectLst/>
                          <a:latin typeface="Calibri" panose="020F0502020204030204" pitchFamily="34" charset="0"/>
                        </a:rPr>
                        <a:t>ClassName</a:t>
                      </a:r>
                      <a:r>
                        <a:rPr lang="ru-RU" sz="1800" dirty="0" err="1" smtClean="0">
                          <a:effectLst/>
                          <a:latin typeface="Calibri" panose="020F0502020204030204" pitchFamily="34" charset="0"/>
                        </a:rPr>
                        <a:t>Tests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. Такие тестирующие классы называются наборами тестов (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</a:rPr>
                        <a:t>test fixtures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) 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06221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dirty="0">
                          <a:effectLst/>
                          <a:latin typeface="Calibri" panose="020F0502020204030204" pitchFamily="34" charset="0"/>
                        </a:rPr>
                        <a:t>Метод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Для каждого метода, подлежащего тестированию,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создать </a:t>
                      </a:r>
                      <a:r>
                        <a:rPr lang="ru-RU" sz="1800" baseline="0" dirty="0" smtClean="0">
                          <a:effectLst/>
                          <a:latin typeface="Calibri" panose="020F0502020204030204" pitchFamily="34" charset="0"/>
                        </a:rPr>
                        <a:t>(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по крайней мере)</a:t>
                      </a:r>
                      <a:r>
                        <a:rPr lang="ru-RU" sz="1800" baseline="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один 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тестирующий 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</a:rPr>
                        <a:t>public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-метод (тест) с именем </a:t>
                      </a:r>
                      <a:endParaRPr lang="en-US" sz="1800" dirty="0" smtClean="0"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dirty="0" err="1" smtClean="0">
                          <a:effectLst/>
                          <a:latin typeface="Calibri" panose="020F0502020204030204" pitchFamily="34" charset="0"/>
                        </a:rPr>
                        <a:t>MethodName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_</a:t>
                      </a:r>
                      <a:r>
                        <a:rPr lang="en-US" sz="1800" dirty="0" err="1" smtClean="0">
                          <a:effectLst/>
                          <a:latin typeface="Calibri" panose="020F0502020204030204" pitchFamily="34" charset="0"/>
                        </a:rPr>
                        <a:t>TestConditions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_</a:t>
                      </a:r>
                      <a:r>
                        <a:rPr lang="en-US" sz="1800" dirty="0" err="1" smtClean="0">
                          <a:effectLst/>
                          <a:latin typeface="Calibri" panose="020F0502020204030204" pitchFamily="34" charset="0"/>
                        </a:rPr>
                        <a:t>ExpectedBehavior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Consolas" charset="0"/>
                        <a:cs typeface="Consolas" charset="0"/>
                      </a:endParaRPr>
                    </a:p>
                  </a:txBody>
                  <a:tcPr marL="64823" marR="64823" marT="0" marB="0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650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Соответствия между тестируемым и тестирующим кодами</a:t>
            </a:r>
            <a:endParaRPr lang="en-US" dirty="0"/>
          </a:p>
        </p:txBody>
      </p:sp>
      <p:graphicFrame>
        <p:nvGraphicFramePr>
          <p:cNvPr id="3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1425586"/>
              </p:ext>
            </p:extLst>
          </p:nvPr>
        </p:nvGraphicFramePr>
        <p:xfrm>
          <a:off x="227013" y="914400"/>
          <a:ext cx="8726488" cy="4386807"/>
        </p:xfrm>
        <a:graphic>
          <a:graphicData uri="http://schemas.openxmlformats.org/drawingml/2006/table">
            <a:tbl>
              <a:tblPr bandRow="1">
                <a:tableStyleId>{1FECB4D8-DB02-4DC6-A0A2-4F2EBAE1DC90}</a:tableStyleId>
              </a:tblPr>
              <a:tblGrid>
                <a:gridCol w="341834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30814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1292012">
                <a:tc>
                  <a:txBody>
                    <a:bodyPr/>
                    <a:lstStyle/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Core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Web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Core.Tests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Bl.Tests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Web.Tests</a:t>
                      </a: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  <a:endParaRPr lang="en-US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161306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ProblemResolver</a:t>
                      </a:r>
                      <a:endParaRPr lang="en-US" sz="1800" dirty="0"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ProblemResolverTests</a:t>
                      </a:r>
                      <a:endParaRPr lang="en-US" sz="1800" dirty="0"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933489">
                <a:tc>
                  <a:txBody>
                    <a:bodyPr/>
                    <a:lstStyle/>
                    <a:p>
                      <a:r>
                        <a:rPr lang="en-US" sz="1600" kern="1200" dirty="0" err="1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сlass</a:t>
                      </a:r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Calculator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public void Sum()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{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//TODO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}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en-US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 err="1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сlass</a:t>
                      </a:r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kern="1200" dirty="0" err="1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CalculatorTests</a:t>
                      </a:r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public void Sum_2Plus5_7Returned()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{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kern="1200" baseline="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//TODO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}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en-US" sz="1600" dirty="0">
                        <a:solidFill>
                          <a:schemeClr val="bg1"/>
                        </a:solidFill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746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 тестирования</a:t>
            </a:r>
            <a:endParaRPr lang="en-US" dirty="0"/>
          </a:p>
        </p:txBody>
      </p:sp>
      <p:graphicFrame>
        <p:nvGraphicFramePr>
          <p:cNvPr id="3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1225842"/>
              </p:ext>
            </p:extLst>
          </p:nvPr>
        </p:nvGraphicFramePr>
        <p:xfrm>
          <a:off x="311274" y="980728"/>
          <a:ext cx="8521451" cy="52509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2057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 тестирования</a:t>
            </a:r>
            <a:r>
              <a:rPr lang="en-US" dirty="0"/>
              <a:t>. Microsoft </a:t>
            </a:r>
          </a:p>
        </p:txBody>
      </p:sp>
      <p:graphicFrame>
        <p:nvGraphicFramePr>
          <p:cNvPr id="3" name="Объект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1582693"/>
              </p:ext>
            </p:extLst>
          </p:nvPr>
        </p:nvGraphicFramePr>
        <p:xfrm>
          <a:off x="347278" y="980728"/>
          <a:ext cx="8449443" cy="5178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37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Сторонние</a:t>
            </a:r>
            <a:r>
              <a:rPr lang="en-US" dirty="0"/>
              <a:t> </a:t>
            </a:r>
            <a:r>
              <a:rPr lang="ru-RU" dirty="0"/>
              <a:t>инструменты </a:t>
            </a:r>
            <a:r>
              <a:rPr lang="ru-RU" dirty="0" smtClean="0"/>
              <a:t>тестирования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836712"/>
            <a:ext cx="8640960" cy="187220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Среда: </a:t>
            </a:r>
            <a:r>
              <a:rPr lang="en-US" dirty="0">
                <a:latin typeface="Calibri" panose="020F0502020204030204" pitchFamily="34" charset="0"/>
              </a:rPr>
              <a:t>Visual Studio, Eclipse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Фреймворк: </a:t>
            </a:r>
            <a:r>
              <a:rPr lang="en-US" dirty="0" err="1">
                <a:latin typeface="Calibri" panose="020F0502020204030204" pitchFamily="34" charset="0"/>
              </a:rPr>
              <a:t>NUnit</a:t>
            </a:r>
            <a:r>
              <a:rPr lang="en-US" dirty="0">
                <a:latin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</a:rPr>
              <a:t>MbUnit</a:t>
            </a:r>
            <a:r>
              <a:rPr lang="en-US" dirty="0">
                <a:latin typeface="Calibri" panose="020F0502020204030204" pitchFamily="34" charset="0"/>
              </a:rPr>
              <a:t>, XUnit.NET, </a:t>
            </a:r>
            <a:r>
              <a:rPr lang="en-US" dirty="0" err="1">
                <a:latin typeface="Calibri" panose="020F0502020204030204" pitchFamily="34" charset="0"/>
              </a:rPr>
              <a:t>CsUnit</a:t>
            </a:r>
            <a:r>
              <a:rPr lang="en-US" dirty="0">
                <a:latin typeface="Calibri" panose="020F0502020204030204" pitchFamily="34" charset="0"/>
              </a:rPr>
              <a:t> (open source)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Интеграция: </a:t>
            </a:r>
            <a:r>
              <a:rPr lang="en-US" dirty="0" err="1">
                <a:latin typeface="Calibri" panose="020F0502020204030204" pitchFamily="34" charset="0"/>
              </a:rPr>
              <a:t>TestDriven.Net</a:t>
            </a:r>
            <a:r>
              <a:rPr lang="en-US" dirty="0">
                <a:latin typeface="Calibri" panose="020F0502020204030204" pitchFamily="34" charset="0"/>
              </a:rPr>
              <a:t> (free/$), </a:t>
            </a:r>
            <a:r>
              <a:rPr lang="en-US" dirty="0" err="1">
                <a:latin typeface="Calibri" panose="020F0502020204030204" pitchFamily="34" charset="0"/>
              </a:rPr>
              <a:t>ReSharper</a:t>
            </a:r>
            <a:r>
              <a:rPr lang="en-US" dirty="0">
                <a:latin typeface="Calibri" panose="020F0502020204030204" pitchFamily="34" charset="0"/>
              </a:rPr>
              <a:t> (free/$)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Сервер: </a:t>
            </a:r>
            <a:r>
              <a:rPr lang="en-US" dirty="0" err="1">
                <a:latin typeface="Calibri" panose="020F0502020204030204" pitchFamily="34" charset="0"/>
              </a:rPr>
              <a:t>CruiseControl</a:t>
            </a:r>
            <a:r>
              <a:rPr lang="en-US" dirty="0">
                <a:latin typeface="Calibri" panose="020F0502020204030204" pitchFamily="34" charset="0"/>
              </a:rPr>
              <a:t> (free), TeamCity (free</a:t>
            </a:r>
            <a:r>
              <a:rPr lang="en-US" dirty="0" smtClean="0">
                <a:latin typeface="Calibri" panose="020F0502020204030204" pitchFamily="34" charset="0"/>
              </a:rPr>
              <a:t>/$)</a:t>
            </a:r>
            <a:endParaRPr lang="en-US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464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Фреймворки для </a:t>
            </a:r>
            <a:r>
              <a:rPr lang="en-US" dirty="0"/>
              <a:t>unit-</a:t>
            </a:r>
            <a:r>
              <a:rPr lang="ru-RU" dirty="0"/>
              <a:t>тестирования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980728"/>
            <a:ext cx="8712968" cy="266429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panose="020F0502020204030204" pitchFamily="34" charset="0"/>
              </a:rPr>
              <a:t>Unit-testing </a:t>
            </a:r>
            <a:r>
              <a:rPr lang="ru-RU" dirty="0" err="1">
                <a:latin typeface="Calibri" panose="020F0502020204030204" pitchFamily="34" charset="0"/>
              </a:rPr>
              <a:t>Framework</a:t>
            </a:r>
            <a:r>
              <a:rPr lang="ru-RU" dirty="0">
                <a:latin typeface="Calibri" panose="020F0502020204030204" pitchFamily="34" charset="0"/>
              </a:rPr>
              <a:t> – базовый набор средств для написания тестов, предоставляющий следующие возможности</a:t>
            </a:r>
          </a:p>
          <a:p>
            <a:r>
              <a:rPr lang="ru-RU" dirty="0">
                <a:latin typeface="Calibri" panose="020F0502020204030204" pitchFamily="34" charset="0"/>
              </a:rPr>
              <a:t>Библиотека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Разметка тестов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Проверка различных условий</a:t>
            </a:r>
          </a:p>
          <a:p>
            <a:r>
              <a:rPr lang="ru-RU" dirty="0" err="1">
                <a:latin typeface="Calibri" panose="020F0502020204030204" pitchFamily="34" charset="0"/>
              </a:rPr>
              <a:t>Test</a:t>
            </a:r>
            <a:r>
              <a:rPr lang="ru-RU" dirty="0">
                <a:latin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</a:rPr>
              <a:t>Runner</a:t>
            </a:r>
            <a:r>
              <a:rPr lang="ru-RU" dirty="0">
                <a:latin typeface="Calibri" panose="020F0502020204030204" pitchFamily="34" charset="0"/>
              </a:rPr>
              <a:t> (специальное приложение)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Выполнение тестов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Создание отчетов о выполненных </a:t>
            </a:r>
            <a:r>
              <a:rPr lang="ru-RU" dirty="0" smtClean="0">
                <a:latin typeface="Calibri" panose="020F0502020204030204" pitchFamily="34" charset="0"/>
              </a:rPr>
              <a:t>тестах</a:t>
            </a:r>
            <a:endParaRPr lang="ru-RU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362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1800" dirty="0">
                <a:latin typeface="Tahoma" charset="0"/>
                <a:ea typeface="Tahoma" charset="0"/>
                <a:cs typeface="Tahoma" charset="0"/>
              </a:rPr>
              <a:t>Если пишешь код – пиши тесты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980728"/>
            <a:ext cx="8712968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>
                <a:latin typeface="Calibri" panose="020F0502020204030204" pitchFamily="34" charset="0"/>
              </a:rPr>
              <a:t>Дайте человеку рыбу, и вы накормите его на один день. Научите его ловить рыбу, и он никогда не будет голоден</a:t>
            </a:r>
            <a:endParaRPr lang="en-US" sz="20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870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тестов с использованием</a:t>
            </a:r>
            <a:r>
              <a:rPr lang="en-US" dirty="0"/>
              <a:t> MS Unit Testing Framework 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980728"/>
            <a:ext cx="8712968" cy="144016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Библиотека </a:t>
            </a:r>
            <a:r>
              <a:rPr lang="en-US" dirty="0" err="1">
                <a:latin typeface="Calibri" panose="020F0502020204030204" pitchFamily="34" charset="0"/>
              </a:rPr>
              <a:t>Microsoft.VisualStudio.QualityTools.UnitTestFramework</a:t>
            </a:r>
            <a:endParaRPr lang="en-US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Разметка тестов с помощью атрибутов </a:t>
            </a:r>
            <a:r>
              <a:rPr lang="en-US" dirty="0" err="1">
                <a:latin typeface="Calibri" panose="020F0502020204030204" pitchFamily="34" charset="0"/>
              </a:rPr>
              <a:t>TestClass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и </a:t>
            </a:r>
            <a:r>
              <a:rPr lang="en-US" dirty="0" err="1">
                <a:latin typeface="Calibri" panose="020F0502020204030204" pitchFamily="34" charset="0"/>
              </a:rPr>
              <a:t>TestMethod</a:t>
            </a:r>
            <a:endParaRPr lang="en-US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Проверка условий выполняется с помощью методов статического класса </a:t>
            </a:r>
            <a:r>
              <a:rPr lang="en-US" dirty="0">
                <a:latin typeface="Calibri" panose="020F0502020204030204" pitchFamily="34" charset="0"/>
              </a:rPr>
              <a:t>Assert</a:t>
            </a:r>
          </a:p>
        </p:txBody>
      </p:sp>
    </p:spTree>
    <p:extLst>
      <p:ext uri="{BB962C8B-B14F-4D97-AF65-F5344CB8AC3E}">
        <p14:creationId xmlns:p14="http://schemas.microsoft.com/office/powerpoint/2010/main" val="1662891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написания модульных тестов. </a:t>
            </a:r>
            <a:r>
              <a:rPr lang="en-US" dirty="0" err="1"/>
              <a:t>Шаблон</a:t>
            </a:r>
            <a:r>
              <a:rPr lang="en-US" dirty="0"/>
              <a:t> Arrange-Act-Assert 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980728"/>
            <a:ext cx="8712968" cy="15841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panose="020F0502020204030204" pitchFamily="34" charset="0"/>
              </a:rPr>
              <a:t>Шаблон для написания тестов – «</a:t>
            </a:r>
            <a:r>
              <a:rPr lang="ru-RU" dirty="0" err="1">
                <a:latin typeface="Calibri" panose="020F0502020204030204" pitchFamily="34" charset="0"/>
              </a:rPr>
              <a:t>Triple</a:t>
            </a:r>
            <a:r>
              <a:rPr lang="ru-RU" dirty="0">
                <a:latin typeface="Calibri" panose="020F0502020204030204" pitchFamily="34" charset="0"/>
              </a:rPr>
              <a:t> A» (</a:t>
            </a:r>
            <a:r>
              <a:rPr lang="ru-RU" dirty="0" err="1">
                <a:latin typeface="Calibri" panose="020F0502020204030204" pitchFamily="34" charset="0"/>
              </a:rPr>
              <a:t>Arrange-Act-Assert</a:t>
            </a:r>
            <a:r>
              <a:rPr lang="ru-RU" dirty="0">
                <a:latin typeface="Calibri" panose="020F050202020403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Arrange</a:t>
            </a:r>
            <a:r>
              <a:rPr lang="ru-RU" dirty="0">
                <a:latin typeface="Calibri" panose="020F0502020204030204" pitchFamily="34" charset="0"/>
              </a:rPr>
              <a:t> (</a:t>
            </a:r>
            <a:r>
              <a:rPr lang="ru-RU" dirty="0" err="1">
                <a:latin typeface="Calibri" panose="020F0502020204030204" pitchFamily="34" charset="0"/>
              </a:rPr>
              <a:t>Устанавить</a:t>
            </a:r>
            <a:r>
              <a:rPr lang="ru-RU" dirty="0">
                <a:latin typeface="Calibri" panose="020F0502020204030204" pitchFamily="34" charset="0"/>
              </a:rPr>
              <a:t>) – осуществить настройку входных данных для теста;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Act</a:t>
            </a:r>
            <a:r>
              <a:rPr lang="ru-RU" dirty="0">
                <a:latin typeface="Calibri" panose="020F0502020204030204" pitchFamily="34" charset="0"/>
              </a:rPr>
              <a:t> (Выполнить) – выполнить действие, результаты которого тестируются;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Assert</a:t>
            </a:r>
            <a:r>
              <a:rPr lang="ru-RU" dirty="0">
                <a:latin typeface="Calibri" panose="020F0502020204030204" pitchFamily="34" charset="0"/>
              </a:rPr>
              <a:t> (Проверить) – проверить результаты выполнения</a:t>
            </a:r>
          </a:p>
        </p:txBody>
      </p:sp>
    </p:spTree>
    <p:extLst>
      <p:ext uri="{BB962C8B-B14F-4D97-AF65-F5344CB8AC3E}">
        <p14:creationId xmlns:p14="http://schemas.microsoft.com/office/powerpoint/2010/main" val="2645804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написания модульных тестов. </a:t>
            </a:r>
            <a:r>
              <a:rPr lang="en-US" dirty="0" err="1"/>
              <a:t>Шаблон</a:t>
            </a:r>
            <a:r>
              <a:rPr lang="en-US" dirty="0"/>
              <a:t> Arrange-Act-Assert </a:t>
            </a:r>
          </a:p>
        </p:txBody>
      </p:sp>
      <p:sp>
        <p:nvSpPr>
          <p:cNvPr id="4" name="Блок-схема: документ 3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tClass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class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ProgramTest</a:t>
            </a:r>
            <a:endParaRPr lang="ru-RU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[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public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void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Sum_2Plus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3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_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3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Returned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()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</a:t>
            </a:r>
            <a:r>
              <a:rPr lang="en-US" sz="1600" b="1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//</a:t>
            </a:r>
            <a:r>
              <a:rPr lang="ru-RU" sz="1600" b="1" dirty="0" smtClean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sz="1600" b="1" dirty="0" err="1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Arrange</a:t>
            </a:r>
            <a:endParaRPr lang="ru-RU" sz="1600" b="1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ArithmeticUnit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target.OperandA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2;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target.OperandB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3</a:t>
            </a:r>
            <a:r>
              <a:rPr lang="ru-RU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ru-RU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600" b="1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//</a:t>
            </a:r>
            <a:r>
              <a:rPr lang="en-US" sz="1600" b="1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Act</a:t>
            </a:r>
            <a:endParaRPr lang="ru-RU" sz="1600" b="1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target.Add</a:t>
            </a:r>
            <a:r>
              <a:rPr lang="ru-RU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</a:t>
            </a: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ru-RU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600" b="1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//</a:t>
            </a:r>
            <a:r>
              <a:rPr lang="en-US" sz="1600" b="1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.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AreEqual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5,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target.Result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);</a:t>
            </a: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}</a:t>
            </a:r>
            <a:endParaRPr lang="ru-RU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8145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тестировать, а что – нет?</a:t>
            </a:r>
            <a:endParaRPr lang="en-US" dirty="0"/>
          </a:p>
        </p:txBody>
      </p:sp>
      <p:sp>
        <p:nvSpPr>
          <p:cNvPr id="3" name="Footer Placeholder 1"/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smtClean="0"/>
              <a:t>2015 © EPAM Systems, RD Dep.</a:t>
            </a:r>
            <a:endParaRPr lang="en-US" dirty="0"/>
          </a:p>
        </p:txBody>
      </p:sp>
      <p:sp>
        <p:nvSpPr>
          <p:cNvPr id="4" name="Slide Number Placeholder 2"/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fld id="{36013D82-3B92-4BC6-A819-A7803D760D40}" type="slidenum">
              <a:rPr lang="en-US" smtClean="0"/>
              <a:pPr/>
              <a:t>23</a:t>
            </a:fld>
            <a:endParaRPr lang="en-US"/>
          </a:p>
        </p:txBody>
      </p:sp>
      <p:cxnSp>
        <p:nvCxnSpPr>
          <p:cNvPr id="5" name="Straight Arrow Connector 6"/>
          <p:cNvCxnSpPr/>
          <p:nvPr/>
        </p:nvCxnSpPr>
        <p:spPr>
          <a:xfrm>
            <a:off x="395536" y="3619499"/>
            <a:ext cx="7834064" cy="1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8"/>
          <p:cNvCxnSpPr/>
          <p:nvPr/>
        </p:nvCxnSpPr>
        <p:spPr>
          <a:xfrm flipV="1">
            <a:off x="4572000" y="1219200"/>
            <a:ext cx="0" cy="480060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72000" y="1103399"/>
            <a:ext cx="24965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 smtClean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Количество зависимостей</a:t>
            </a:r>
            <a:endParaRPr lang="en-US" sz="1600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31109" y="3227649"/>
            <a:ext cx="27430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 smtClean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Алгоритмическая сложность</a:t>
            </a:r>
            <a:endParaRPr lang="en-US" sz="1600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022" y="3946106"/>
            <a:ext cx="3318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00000"/>
                </a:solidFill>
                <a:latin typeface="Calibri" panose="020F0502020204030204" pitchFamily="34" charset="0"/>
              </a:rPr>
              <a:t>Простой код без </a:t>
            </a:r>
            <a:r>
              <a:rPr lang="ru-RU" b="1" dirty="0" smtClean="0">
                <a:solidFill>
                  <a:srgbClr val="C00000"/>
                </a:solidFill>
                <a:latin typeface="Calibri" panose="020F0502020204030204" pitchFamily="34" charset="0"/>
              </a:rPr>
              <a:t>зависимостей </a:t>
            </a:r>
          </a:p>
          <a:p>
            <a:r>
              <a:rPr lang="ru-RU" b="1" dirty="0" smtClean="0">
                <a:solidFill>
                  <a:srgbClr val="C00000"/>
                </a:solidFill>
                <a:latin typeface="Calibri" panose="020F0502020204030204" pitchFamily="34" charset="0"/>
              </a:rPr>
              <a:t>- </a:t>
            </a:r>
            <a:r>
              <a:rPr lang="ru-RU" dirty="0">
                <a:solidFill>
                  <a:srgbClr val="C00000"/>
                </a:solidFill>
                <a:latin typeface="Calibri" panose="020F0502020204030204" pitchFamily="34" charset="0"/>
              </a:rPr>
              <a:t>можно не тестировать</a:t>
            </a:r>
            <a:endParaRPr lang="en-US" b="1" dirty="0">
              <a:solidFill>
                <a:srgbClr val="C0000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79022" y="1542187"/>
            <a:ext cx="37217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00B050"/>
                </a:solidFill>
                <a:latin typeface="Calibri" panose="020F0502020204030204" pitchFamily="34" charset="0"/>
              </a:rPr>
              <a:t>Не очень сложный код с </a:t>
            </a:r>
            <a:endParaRPr lang="ru-RU" b="1" dirty="0" smtClean="0">
              <a:solidFill>
                <a:srgbClr val="00B050"/>
              </a:solidFill>
              <a:latin typeface="Calibri" panose="020F0502020204030204" pitchFamily="34" charset="0"/>
            </a:endParaRPr>
          </a:p>
          <a:p>
            <a:r>
              <a:rPr lang="ru-RU" b="1" dirty="0" smtClean="0">
                <a:solidFill>
                  <a:srgbClr val="00B050"/>
                </a:solidFill>
                <a:latin typeface="Calibri" panose="020F0502020204030204" pitchFamily="34" charset="0"/>
              </a:rPr>
              <a:t>зависимостями –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связывает между </a:t>
            </a:r>
            <a:endParaRPr lang="ru-RU" dirty="0" smtClean="0">
              <a:solidFill>
                <a:srgbClr val="00B050"/>
              </a:solidFill>
              <a:latin typeface="Calibri" panose="020F0502020204030204" pitchFamily="34" charset="0"/>
            </a:endParaRP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собой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разные </a:t>
            </a:r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компоненты, </a:t>
            </a: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тесты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важны, чтобы уточнить, </a:t>
            </a:r>
            <a:endParaRPr lang="ru-RU" dirty="0" smtClean="0">
              <a:solidFill>
                <a:srgbClr val="00B050"/>
              </a:solidFill>
              <a:latin typeface="Calibri" panose="020F0502020204030204" pitchFamily="34" charset="0"/>
            </a:endParaRP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как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именно должно </a:t>
            </a:r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происходить</a:t>
            </a: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взаимодействие</a:t>
            </a:r>
            <a:endParaRPr lang="en-US" dirty="0">
              <a:solidFill>
                <a:srgbClr val="00B05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70889" y="1563370"/>
            <a:ext cx="4125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C00000"/>
                </a:solidFill>
                <a:latin typeface="Calibri" panose="020F0502020204030204" pitchFamily="34" charset="0"/>
              </a:rPr>
              <a:t>Сложный код с большим </a:t>
            </a:r>
            <a:endParaRPr lang="ru-RU" b="1" dirty="0" smtClean="0">
              <a:solidFill>
                <a:srgbClr val="C00000"/>
              </a:solidFill>
              <a:latin typeface="Calibri" panose="020F0502020204030204" pitchFamily="34" charset="0"/>
            </a:endParaRPr>
          </a:p>
          <a:p>
            <a:r>
              <a:rPr lang="ru-RU" b="1" dirty="0" smtClean="0">
                <a:solidFill>
                  <a:srgbClr val="C00000"/>
                </a:solidFill>
                <a:latin typeface="Calibri" panose="020F0502020204030204" pitchFamily="34" charset="0"/>
              </a:rPr>
              <a:t>количеством зависимостей – </a:t>
            </a:r>
          </a:p>
          <a:p>
            <a:r>
              <a:rPr lang="ru-RU" dirty="0" smtClean="0">
                <a:solidFill>
                  <a:srgbClr val="C00000"/>
                </a:solidFill>
                <a:latin typeface="Calibri" panose="020F0502020204030204" pitchFamily="34" charset="0"/>
              </a:rPr>
              <a:t>вероятность сильной связанности,</a:t>
            </a:r>
          </a:p>
          <a:p>
            <a:r>
              <a:rPr lang="ru-RU" dirty="0" smtClean="0">
                <a:solidFill>
                  <a:srgbClr val="C00000"/>
                </a:solidFill>
                <a:latin typeface="Calibri" panose="020F0502020204030204" pitchFamily="34" charset="0"/>
              </a:rPr>
              <a:t> необходим </a:t>
            </a:r>
            <a:r>
              <a:rPr lang="ru-RU" dirty="0" err="1" smtClean="0">
                <a:solidFill>
                  <a:srgbClr val="C00000"/>
                </a:solidFill>
                <a:latin typeface="Calibri" panose="020F0502020204030204" pitchFamily="34" charset="0"/>
              </a:rPr>
              <a:t>рефакторинг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67363" y="3938682"/>
            <a:ext cx="39321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Сложный </a:t>
            </a:r>
            <a:r>
              <a:rPr lang="ru-RU" b="1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код без </a:t>
            </a:r>
            <a:r>
              <a:rPr lang="ru-RU" b="1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зависимостей – </a:t>
            </a: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некие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алгоритмы или </a:t>
            </a:r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бизнес-логика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,</a:t>
            </a:r>
            <a:endParaRPr lang="ru-RU" dirty="0" smtClean="0">
              <a:solidFill>
                <a:srgbClr val="00B05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важные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части </a:t>
            </a:r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системы – тестируем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их</a:t>
            </a:r>
            <a:endParaRPr lang="en-US" dirty="0">
              <a:solidFill>
                <a:srgbClr val="00B05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2835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Тестовое покрытие</a:t>
            </a:r>
            <a:endParaRPr lang="en-US" dirty="0"/>
          </a:p>
        </p:txBody>
      </p:sp>
      <p:graphicFrame>
        <p:nvGraphicFramePr>
          <p:cNvPr id="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6652547"/>
              </p:ext>
            </p:extLst>
          </p:nvPr>
        </p:nvGraphicFramePr>
        <p:xfrm>
          <a:off x="227013" y="914400"/>
          <a:ext cx="8726488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93374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79274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System.Int32</a:t>
                      </a:r>
                      <a:endParaRPr lang="en-US" sz="1800" b="1" dirty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err="1" smtClean="0">
                          <a:effectLst/>
                          <a:latin typeface="Calibri" panose="020F0502020204030204" pitchFamily="34" charset="0"/>
                        </a:rPr>
                        <a:t>System.String</a:t>
                      </a:r>
                      <a:endParaRPr lang="en-US" sz="1800" b="1" dirty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положительное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число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Отрицательное число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Пустая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строка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6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String.Empty</a:t>
                      </a: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 или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""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ноль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Один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или более пробелов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int.MaxValue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или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 2,147,483,647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Один или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более символов табуляции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int.MinValue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или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 -2,147,483,648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Новая строка или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Environment.NewLine</a:t>
                      </a:r>
                      <a:endParaRPr lang="en-US" sz="1600" b="0" i="0" kern="1200" dirty="0" smtClean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rial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Допустимая строка</a:t>
                      </a:r>
                      <a:endParaRPr lang="en-US" sz="1800" b="0" dirty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неверная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строка 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символы </a:t>
                      </a:r>
                      <a:r>
                        <a:rPr lang="en-US" sz="1800" kern="1200" baseline="0" dirty="0" smtClean="0">
                          <a:effectLst/>
                          <a:latin typeface="Calibri" panose="020F0502020204030204" pitchFamily="34" charset="0"/>
                        </a:rPr>
                        <a:t>Unicode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, например, китайский</a:t>
                      </a:r>
                      <a:r>
                        <a:rPr lang="en-US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язык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04787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Row tests </a:t>
            </a:r>
            <a:r>
              <a:rPr lang="ru-RU" dirty="0"/>
              <a:t>или параметризированные </a:t>
            </a:r>
            <a:r>
              <a:rPr lang="ru-RU" dirty="0" smtClean="0"/>
              <a:t>тесты</a:t>
            </a:r>
            <a:r>
              <a:rPr lang="en-US" dirty="0"/>
              <a:t>. </a:t>
            </a:r>
            <a:r>
              <a:rPr lang="en-US" dirty="0" err="1"/>
              <a:t>NUnit</a:t>
            </a:r>
            <a:r>
              <a:rPr lang="en-US" dirty="0"/>
              <a:t> testing framework  </a:t>
            </a: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(12,3,4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(12,2,6)]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(12,4,3)]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n,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d,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q)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 q, n / d 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(12,3, Result=4)]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(12,2, Result=6)]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(12,4, Result=3)]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n,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d)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return( n / d 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994648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Row tests </a:t>
            </a:r>
            <a:r>
              <a:rPr lang="ru-RU" dirty="0"/>
              <a:t>или параметризированные </a:t>
            </a:r>
            <a:r>
              <a:rPr lang="ru-RU" dirty="0" smtClean="0"/>
              <a:t>тесты</a:t>
            </a:r>
            <a:r>
              <a:rPr lang="en-US" dirty="0"/>
              <a:t>. </a:t>
            </a:r>
            <a:r>
              <a:rPr lang="en-US" dirty="0" err="1"/>
              <a:t>NUnit</a:t>
            </a:r>
            <a:r>
              <a:rPr lang="en-US" dirty="0"/>
              <a:t> testing framework  </a:t>
            </a: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4752528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[Test,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TestCaseSource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("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DivideCases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")]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n,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d,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q)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 q, n / d 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static object[]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DivideCases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new object[] { 12, 3, 4 },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new object[] { 12, 2, 6 },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new object[] { 12, 4, 3 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179205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написания модульных тестов</a:t>
            </a:r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259632" y="578825"/>
            <a:ext cx="7416824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0"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i="1" dirty="0">
                <a:solidFill>
                  <a:srgbClr val="39C2D7">
                    <a:lumMod val="50000"/>
                  </a:srgbClr>
                </a:solidFill>
                <a:latin typeface="Calibri" panose="020F0502020204030204" pitchFamily="34" charset="0"/>
              </a:rPr>
              <a:t>Когда пишешь код, думай о тесте.</a:t>
            </a:r>
          </a:p>
          <a:p>
            <a:pPr marL="2286000"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i="1" dirty="0">
                <a:solidFill>
                  <a:srgbClr val="39C2D7">
                    <a:lumMod val="50000"/>
                  </a:srgbClr>
                </a:solidFill>
                <a:latin typeface="Calibri" panose="020F0502020204030204" pitchFamily="34" charset="0"/>
              </a:rPr>
              <a:t>Когда пишешь тест, думай о коде.</a:t>
            </a:r>
          </a:p>
          <a:p>
            <a:pPr marL="2286000"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i="1" dirty="0">
                <a:solidFill>
                  <a:srgbClr val="39C2D7">
                    <a:lumMod val="50000"/>
                  </a:srgbClr>
                </a:solidFill>
                <a:latin typeface="Calibri" panose="020F0502020204030204" pitchFamily="34" charset="0"/>
              </a:rPr>
              <a:t>Когда ты думаешь о коде и тесте как о едином,</a:t>
            </a:r>
          </a:p>
          <a:p>
            <a:pPr marL="2286000"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i="1" dirty="0">
                <a:solidFill>
                  <a:srgbClr val="39C2D7">
                    <a:lumMod val="50000"/>
                  </a:srgbClr>
                </a:solidFill>
                <a:latin typeface="Calibri" panose="020F0502020204030204" pitchFamily="34" charset="0"/>
              </a:rPr>
              <a:t>тестирование просто, а код красив.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15516" y="2204864"/>
            <a:ext cx="8712968" cy="230425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автоматизированы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пишутся на том же языке, что и тестируемый код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простые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 быстрые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 независимые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 надежные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точные</a:t>
            </a:r>
          </a:p>
        </p:txBody>
      </p:sp>
    </p:spTree>
    <p:extLst>
      <p:ext uri="{BB962C8B-B14F-4D97-AF65-F5344CB8AC3E}">
        <p14:creationId xmlns:p14="http://schemas.microsoft.com/office/powerpoint/2010/main" val="2004385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написания модульных тестов. Борьба с зависимостями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AccountManagementController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: 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                           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BaseAdministrationController</a:t>
            </a: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private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IOrderManager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orderManager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private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IAccountData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accountData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private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IUserManager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userManager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private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FilterParam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disabledAccountsFilter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AccountManagementController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oms =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OrderManagerFactory.GetOrderManager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accountData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orderManager.GetComponent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&lt;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IAccountData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&gt;();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userManager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UserManagerFactory.Get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disabledAccountsFilter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                 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FilterParam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("Enabled",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Expression.Eq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, true);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}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607953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Test Doubles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783516"/>
            <a:ext cx="8712968" cy="78287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>
                <a:latin typeface="Calibri" panose="020F0502020204030204" pitchFamily="34" charset="0"/>
              </a:rPr>
              <a:t>Dummy</a:t>
            </a:r>
            <a:r>
              <a:rPr lang="ru-RU" sz="1700" dirty="0">
                <a:latin typeface="Calibri" panose="020F0502020204030204" pitchFamily="34" charset="0"/>
              </a:rPr>
              <a:t> – пустые объекты</a:t>
            </a:r>
            <a:r>
              <a:rPr lang="en-US" sz="1700" dirty="0">
                <a:latin typeface="Calibri" panose="020F0502020204030204" pitchFamily="34" charset="0"/>
              </a:rPr>
              <a:t> (new object(), null, «Ignored String» и </a:t>
            </a:r>
            <a:r>
              <a:rPr lang="en-US" sz="1700" dirty="0" err="1">
                <a:latin typeface="Calibri" panose="020F0502020204030204" pitchFamily="34" charset="0"/>
              </a:rPr>
              <a:t>т.д</a:t>
            </a:r>
            <a:r>
              <a:rPr lang="en-US" sz="1700" dirty="0">
                <a:latin typeface="Calibri" panose="020F0502020204030204" pitchFamily="34" charset="0"/>
              </a:rPr>
              <a:t>.)</a:t>
            </a:r>
            <a:r>
              <a:rPr lang="ru-RU" sz="1700" dirty="0">
                <a:latin typeface="Calibri" panose="020F0502020204030204" pitchFamily="34" charset="0"/>
              </a:rPr>
              <a:t>, которые передаются в вызываемые внутренние методы, но не используются. Предназначены лишь для заполнения параметров методов.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15516" y="1649351"/>
            <a:ext cx="8712968" cy="72567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 smtClean="0">
                <a:latin typeface="Calibri" panose="020F0502020204030204" pitchFamily="34" charset="0"/>
              </a:rPr>
              <a:t>Fake</a:t>
            </a:r>
            <a:r>
              <a:rPr lang="ru-RU" sz="1700" dirty="0" smtClean="0">
                <a:latin typeface="Calibri" panose="020F0502020204030204" pitchFamily="34" charset="0"/>
              </a:rPr>
              <a:t> – объекты, имеющие работающие реализации, но в таком виде, который делает их неподходящими для </a:t>
            </a:r>
            <a:r>
              <a:rPr lang="ru-RU" sz="1700" dirty="0" err="1" smtClean="0">
                <a:latin typeface="Calibri" panose="020F0502020204030204" pitchFamily="34" charset="0"/>
              </a:rPr>
              <a:t>production</a:t>
            </a:r>
            <a:r>
              <a:rPr lang="ru-RU" sz="1700" dirty="0" smtClean="0">
                <a:latin typeface="Calibri" panose="020F0502020204030204" pitchFamily="34" charset="0"/>
              </a:rPr>
              <a:t>-кода (например, «</a:t>
            </a:r>
            <a:r>
              <a:rPr lang="ru-RU" sz="1700" dirty="0" err="1" smtClean="0">
                <a:latin typeface="Calibri" panose="020F0502020204030204" pitchFamily="34" charset="0"/>
              </a:rPr>
              <a:t>In</a:t>
            </a:r>
            <a:r>
              <a:rPr lang="ru-RU" sz="1700" dirty="0" smtClean="0">
                <a:latin typeface="Calibri" panose="020F0502020204030204" pitchFamily="34" charset="0"/>
              </a:rPr>
              <a:t> </a:t>
            </a:r>
            <a:r>
              <a:rPr lang="ru-RU" sz="1700" dirty="0" err="1" smtClean="0">
                <a:latin typeface="Calibri" panose="020F0502020204030204" pitchFamily="34" charset="0"/>
              </a:rPr>
              <a:t>Memory</a:t>
            </a:r>
            <a:r>
              <a:rPr lang="ru-RU" sz="1700" dirty="0" smtClean="0">
                <a:latin typeface="Calibri" panose="020F0502020204030204" pitchFamily="34" charset="0"/>
              </a:rPr>
              <a:t> </a:t>
            </a:r>
            <a:r>
              <a:rPr lang="ru-RU" sz="1700" dirty="0" err="1" smtClean="0">
                <a:latin typeface="Calibri" panose="020F0502020204030204" pitchFamily="34" charset="0"/>
              </a:rPr>
              <a:t>Database</a:t>
            </a:r>
            <a:r>
              <a:rPr lang="ru-RU" sz="1700" dirty="0" smtClean="0">
                <a:latin typeface="Calibri" panose="020F0502020204030204" pitchFamily="34" charset="0"/>
              </a:rPr>
              <a:t>»).</a:t>
            </a:r>
            <a:endParaRPr lang="ru-RU" sz="1700" dirty="0">
              <a:latin typeface="Calibri" panose="020F0502020204030204" pitchFamily="34" charset="0"/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15516" y="2457988"/>
            <a:ext cx="8712968" cy="12646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>
                <a:latin typeface="Calibri" panose="020F0502020204030204" pitchFamily="34" charset="0"/>
              </a:rPr>
              <a:t>Stub</a:t>
            </a:r>
            <a:r>
              <a:rPr lang="ru-RU" sz="1700" dirty="0">
                <a:latin typeface="Calibri" panose="020F0502020204030204" pitchFamily="34" charset="0"/>
              </a:rPr>
              <a:t> – объекты, которые предоставляют заранее заготовленные ответы на вызовы во время выполнения теста и обычно не отвечающие ни на какие другие вызовы, которые не требуются в тесте. Также могут запоминать какую-то дополнительную информацию о количестве вызовов, параметрах и возвращать их потом тесту для проверки.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15516" y="3805589"/>
            <a:ext cx="8712968" cy="107166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>
                <a:latin typeface="Calibri" panose="020F0502020204030204" pitchFamily="34" charset="0"/>
              </a:rPr>
              <a:t>Spy</a:t>
            </a:r>
            <a:r>
              <a:rPr lang="ru-RU" sz="1700" dirty="0">
                <a:latin typeface="Calibri" panose="020F0502020204030204" pitchFamily="34" charset="0"/>
              </a:rPr>
              <a:t> – используется для тестов взаимодействия, основной функцией является запись данных и вызовов, поступающих из тестируемого объекта для последующей проверки корректности вызова зависимого объекта. Позволяет проверить логику именно нашего тестируемого объекта, без проверок зависимых объектов.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15516" y="4994475"/>
            <a:ext cx="8712968" cy="113307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>
                <a:latin typeface="Calibri" panose="020F0502020204030204" pitchFamily="34" charset="0"/>
              </a:rPr>
              <a:t>Mock</a:t>
            </a:r>
            <a:r>
              <a:rPr lang="ru-RU" sz="1700" dirty="0">
                <a:latin typeface="Calibri" panose="020F0502020204030204" pitchFamily="34" charset="0"/>
              </a:rPr>
              <a:t> – объекты, которые заменяют реальный объект в условиях теста и позволяют проверять вызовы своих членов как часть системы или </a:t>
            </a:r>
            <a:r>
              <a:rPr lang="ru-RU" sz="1700" dirty="0" err="1">
                <a:latin typeface="Calibri" panose="020F0502020204030204" pitchFamily="34" charset="0"/>
              </a:rPr>
              <a:t>unit</a:t>
            </a:r>
            <a:r>
              <a:rPr lang="ru-RU" sz="1700" dirty="0">
                <a:latin typeface="Calibri" panose="020F0502020204030204" pitchFamily="34" charset="0"/>
              </a:rPr>
              <a:t>-теста. Содержат заранее запрограммированные ожидания вызовов, которые они ожидают получить. Применяются в основном для т.н. </a:t>
            </a:r>
            <a:r>
              <a:rPr lang="ru-RU" sz="1700" dirty="0" err="1">
                <a:latin typeface="Calibri" panose="020F0502020204030204" pitchFamily="34" charset="0"/>
              </a:rPr>
              <a:t>interaction</a:t>
            </a:r>
            <a:r>
              <a:rPr lang="ru-RU" sz="1700" dirty="0">
                <a:latin typeface="Calibri" panose="020F0502020204030204" pitchFamily="34" charset="0"/>
              </a:rPr>
              <a:t> (</a:t>
            </a:r>
            <a:r>
              <a:rPr lang="ru-RU" sz="1700" dirty="0" err="1">
                <a:latin typeface="Calibri" panose="020F0502020204030204" pitchFamily="34" charset="0"/>
              </a:rPr>
              <a:t>behavioral</a:t>
            </a:r>
            <a:r>
              <a:rPr lang="ru-RU" sz="1700" dirty="0">
                <a:latin typeface="Calibri" panose="020F0502020204030204" pitchFamily="34" charset="0"/>
              </a:rPr>
              <a:t>) </a:t>
            </a:r>
            <a:r>
              <a:rPr lang="ru-RU" sz="1700" dirty="0" err="1">
                <a:latin typeface="Calibri" panose="020F0502020204030204" pitchFamily="34" charset="0"/>
              </a:rPr>
              <a:t>testing</a:t>
            </a:r>
            <a:endParaRPr lang="ru-RU" sz="17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282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1800" dirty="0">
                <a:latin typeface="Tahoma" charset="0"/>
                <a:ea typeface="Tahoma" charset="0"/>
                <a:cs typeface="Tahoma" charset="0"/>
              </a:rPr>
              <a:t>Если пишешь код – пиши тесты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2412" y="980728"/>
            <a:ext cx="8712968" cy="460851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Ученик спросил мастера-программиста: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я могу перестать писать тесты?"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Мастер ответил: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ты перестаешь писать код"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Ученик спросил: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я перестаю писать код?"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Мастер ответил: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ты становишься менеджером"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Ученик задрожал и спросил: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я становлюсь менеджером?"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Мастер ответил: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ты перестаешь писать тесты"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Ученик побежал писать тесты.</a:t>
            </a: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Остались только следы.</a:t>
            </a: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Если код заслуживает быть написанным, он заслуживает иметь тесты.</a:t>
            </a:r>
          </a:p>
        </p:txBody>
      </p:sp>
    </p:spTree>
    <p:extLst>
      <p:ext uri="{BB962C8B-B14F-4D97-AF65-F5344CB8AC3E}">
        <p14:creationId xmlns:p14="http://schemas.microsoft.com/office/powerpoint/2010/main" val="33441529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Test Doubles. State verification 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1187624" y="1178183"/>
            <a:ext cx="6696744" cy="4845773"/>
            <a:chOff x="1187624" y="1178183"/>
            <a:chExt cx="6696744" cy="4845773"/>
          </a:xfrm>
          <a:solidFill>
            <a:schemeClr val="accent2">
              <a:lumMod val="50000"/>
            </a:schemeClr>
          </a:solidFill>
        </p:grpSpPr>
        <p:sp>
          <p:nvSpPr>
            <p:cNvPr id="4" name="Rounded Rectangle 7"/>
            <p:cNvSpPr/>
            <p:nvPr/>
          </p:nvSpPr>
          <p:spPr>
            <a:xfrm>
              <a:off x="1187624" y="1219200"/>
              <a:ext cx="2016224" cy="1561728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Class Under Test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5" name="Rounded Rectangle 8"/>
            <p:cNvSpPr/>
            <p:nvPr/>
          </p:nvSpPr>
          <p:spPr>
            <a:xfrm>
              <a:off x="5868144" y="1178183"/>
              <a:ext cx="2016224" cy="1561728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Stub Object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6" name="Rounded Rectangle 9"/>
            <p:cNvSpPr/>
            <p:nvPr/>
          </p:nvSpPr>
          <p:spPr>
            <a:xfrm>
              <a:off x="3563888" y="4462228"/>
              <a:ext cx="2016224" cy="1561728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Test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7" name="Left Arrow 11"/>
            <p:cNvSpPr/>
            <p:nvPr/>
          </p:nvSpPr>
          <p:spPr>
            <a:xfrm rot="2536632">
              <a:off x="2310898" y="3160574"/>
              <a:ext cx="1931405" cy="749478"/>
            </a:xfrm>
            <a:prstGeom prst="leftArrow">
              <a:avLst/>
            </a:prstGeom>
            <a:grpFill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Assert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8" name="Left-Right Arrow 12"/>
            <p:cNvSpPr/>
            <p:nvPr/>
          </p:nvSpPr>
          <p:spPr>
            <a:xfrm>
              <a:off x="3276600" y="1532012"/>
              <a:ext cx="2519536" cy="936104"/>
            </a:xfrm>
            <a:prstGeom prst="leftRightArrow">
              <a:avLst/>
            </a:prstGeom>
            <a:grpFill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Interaction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89047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Test Doubles. State verification 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1187624" y="1178183"/>
            <a:ext cx="6696744" cy="4845773"/>
            <a:chOff x="1187624" y="1178183"/>
            <a:chExt cx="6696744" cy="4845773"/>
          </a:xfrm>
        </p:grpSpPr>
        <p:sp>
          <p:nvSpPr>
            <p:cNvPr id="4" name="Rounded Rectangle 7"/>
            <p:cNvSpPr/>
            <p:nvPr/>
          </p:nvSpPr>
          <p:spPr>
            <a:xfrm>
              <a:off x="1187624" y="1219200"/>
              <a:ext cx="2016224" cy="1561728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Class Under Test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5" name="Rounded Rectangle 8"/>
            <p:cNvSpPr/>
            <p:nvPr/>
          </p:nvSpPr>
          <p:spPr>
            <a:xfrm>
              <a:off x="5868144" y="1178183"/>
              <a:ext cx="2016224" cy="1561728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Mock Object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6" name="Rounded Rectangle 9"/>
            <p:cNvSpPr/>
            <p:nvPr/>
          </p:nvSpPr>
          <p:spPr>
            <a:xfrm>
              <a:off x="3563888" y="4462228"/>
              <a:ext cx="2016224" cy="1561728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Test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7" name="Left-Right Arrow 12"/>
            <p:cNvSpPr/>
            <p:nvPr/>
          </p:nvSpPr>
          <p:spPr>
            <a:xfrm>
              <a:off x="3276600" y="1532012"/>
              <a:ext cx="2519536" cy="936104"/>
            </a:xfrm>
            <a:prstGeom prst="leftRightArrow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Interaction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8" name="Left Arrow 10"/>
            <p:cNvSpPr/>
            <p:nvPr/>
          </p:nvSpPr>
          <p:spPr>
            <a:xfrm rot="2536632">
              <a:off x="2463298" y="3312974"/>
              <a:ext cx="1931405" cy="749478"/>
            </a:xfrm>
            <a:prstGeom prst="left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ash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solidFill>
                    <a:schemeClr val="tx1"/>
                  </a:solidFill>
                  <a:latin typeface="Calibri" panose="020F0502020204030204" pitchFamily="34" charset="0"/>
                </a:rPr>
                <a:t>Assert</a:t>
              </a:r>
              <a:endParaRPr lang="en-US" sz="2000" b="1" dirty="0">
                <a:solidFill>
                  <a:schemeClr val="tx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" name="Right Arrow 5"/>
            <p:cNvSpPr/>
            <p:nvPr/>
          </p:nvSpPr>
          <p:spPr>
            <a:xfrm rot="18779182">
              <a:off x="4614233" y="3280358"/>
              <a:ext cx="1931757" cy="743154"/>
            </a:xfrm>
            <a:prstGeom prst="rightArrow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Assert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7626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D</a:t>
            </a:r>
            <a:r>
              <a:rPr lang="ru-RU" dirty="0" err="1"/>
              <a:t>ummy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764704"/>
            <a:ext cx="8712968" cy="223784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>
                <a:latin typeface="Calibri" panose="020F0502020204030204" pitchFamily="34" charset="0"/>
              </a:rPr>
              <a:t>Если нужно протестировать метод Foo() класса TestFoo, который делает вызов другого метода Bar() класса TestBar. Предположим, что метод Bar() принимает какой-нибудь объект класса Bla в качестве параметра и потом ничего особого с ним не делает. В таком случае имеет смысл создать пустой объект Bla, передать его в класс TestFoo (например, при помощи широко применяемого паттерна Dependency), а затем уже Foo() при тестировании сам вызовет метод Bar() класса TestBar с переданным пустым объектом.</a:t>
            </a:r>
            <a:endParaRPr lang="ru-RU" sz="17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5652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D</a:t>
            </a:r>
            <a:r>
              <a:rPr lang="ru-RU" dirty="0" err="1"/>
              <a:t>ummy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FooDummy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IFoo</a:t>
            </a: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string bar() { return null; 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TestFixture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[Test]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void It_Should_Maintain_2_objects()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{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 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sut.Add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FooDummy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sut.Add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FooDummy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(2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sut.Count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}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229009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Stub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424847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ru-RU">
                <a:latin typeface="Calibri" panose="020F0502020204030204" pitchFamily="34" charset="0"/>
              </a:rPr>
              <a:t>Stub-объекты (стабы) – это типичные заглушки. Они ничего полезного не делают и умеют лишь возвращать определенные данные в ответ на вызовы своих методов. В нашем примере стаб подменяет класс TestBar и в ответ на вызов Bar() просто бы возвращает какие-то (левые) данные. При этом внутренняя реализация реального метода Bar() просто не вызывается. Реализуется этот подход через интерфейс и создание дополнительного класса StubBar, либо просто через создание StubBar, который является унаследованным от TestBar. В принципе, реализация очень похожа на fake-объект с тем лишь исключением, что стаб ничего полезного, кроме постоянного возвращения каких-то константных данных не требует. Типичная заглушка. Стабам позволяется лишь сохранять у себя внутри какие-нибудь данные, удостоверяющие, что вызовы были произведены или содержащие копии переданных параметров, которые затем может проверить тест.</a:t>
            </a:r>
          </a:p>
        </p:txBody>
      </p:sp>
    </p:spTree>
    <p:extLst>
      <p:ext uri="{BB962C8B-B14F-4D97-AF65-F5344CB8AC3E}">
        <p14:creationId xmlns:p14="http://schemas.microsoft.com/office/powerpoint/2010/main" val="2775500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D</a:t>
            </a:r>
            <a:r>
              <a:rPr lang="ru-RU" dirty="0" err="1"/>
              <a:t>ummy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FooStub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IFoo</a:t>
            </a: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string Bar() {return "test"; 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TestFixture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[Test]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void It_Should_Maintain_2_objects()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{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sut.add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FooStub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sut.add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FooStub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Assert.Equals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("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",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sut.Joined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}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03711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Fake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367240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ru-RU">
                <a:latin typeface="Calibri" panose="020F0502020204030204" pitchFamily="34" charset="0"/>
              </a:rPr>
              <a:t>Иногда метод Bar() выполняет какие-то действия с объектом    Bla ( например, сохраняет данные в базу или вызывает веб-сервис). В таких случаях объект класса TestBar должен быть dummy-объектом. Нужно научить его в ответ на запрос сохранения данных просто выполнить какой-то простой код (допустим, сохранение во внутреннюю коллекцию). В таких случаях можно выделить интерфейс ITestBar, который будет реализовывать класс TestBar и дополнительный класс FakeBar. При unit-тестировании мы просто будем создавать объект класса FakeBar и передавать его в класс с методом Foo() через интерфейс. Естественно, при этом класс Bar будет по-прежнему создаваться в реальном приложении, а FakeBar будет использован лишь в тестировании. Это иллюстрация fake-объекта.</a:t>
            </a:r>
            <a:endParaRPr lang="ru-RU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12097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 err="1"/>
              <a:t>Moke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367240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ru-RU">
                <a:latin typeface="Calibri" panose="020F0502020204030204" pitchFamily="34" charset="0"/>
              </a:rPr>
              <a:t>Иногда метод Bar() выполняет какие-то действия с объектом    Bla ( например, сохраняет данные в базу или вызывает веб-сервис). В таких случаях объект класса TestBar должен быть dummy-объектом. Нужно научить его в ответ на запрос сохранения данных просто выполнить какой-то простой код (допустим, сохранение во внутреннюю коллекцию). В таких случаях можно выделить интерфейс ITestBar, который будет реализовывать класс TestBar и дополнительный класс FakeBar. При unit-тестировании мы просто будем создавать объект класса FakeBar и передавать его в класс с методом Foo() через интерфейс. Естественно, при этом класс Bar будет по-прежнему создаваться в реальном приложении, а FakeBar будет использован лишь в тестировании. Это иллюстрация fake-объекта.</a:t>
            </a:r>
            <a:endParaRPr lang="ru-RU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9149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8038328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947511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unit-</a:t>
            </a:r>
            <a:r>
              <a:rPr lang="ru-RU" dirty="0"/>
              <a:t>тестирование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Важным этапом создания программного обеспечения является тестирование, в ходе которого выявляются ошибки, проверяется правильность функционирования программы и ее соответствие заявленным требованиям</a:t>
            </a:r>
            <a:r>
              <a:rPr lang="ru-RU" dirty="0" smtClean="0">
                <a:latin typeface="Calibri" panose="020F0502020204030204" pitchFamily="34" charset="0"/>
              </a:rPr>
              <a:t>.</a:t>
            </a:r>
            <a:endParaRPr lang="ru-RU" dirty="0">
              <a:latin typeface="Calibri" panose="020F0502020204030204" pitchFamily="34" charset="0"/>
            </a:endParaRP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2115462"/>
            <a:ext cx="4216049" cy="41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99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unit-</a:t>
            </a:r>
            <a:r>
              <a:rPr lang="ru-RU" dirty="0"/>
              <a:t>тестирование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Модульное тестирование, или юнит-тестирование (англ. </a:t>
            </a: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</a:rPr>
              <a:t>testing</a:t>
            </a:r>
            <a:r>
              <a:rPr lang="ru-RU" dirty="0">
                <a:latin typeface="Calibri" panose="020F0502020204030204" pitchFamily="34" charset="0"/>
              </a:rPr>
              <a:t>) – процесс в программировании, позволяющий проверить на корректность отдельные модули исходного кода программы</a:t>
            </a:r>
            <a:r>
              <a:rPr lang="ru-RU" dirty="0" smtClean="0">
                <a:latin typeface="Calibri" panose="020F0502020204030204" pitchFamily="34" charset="0"/>
              </a:rPr>
              <a:t>.</a:t>
            </a:r>
            <a:r>
              <a:rPr lang="en-US" dirty="0" smtClean="0"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51520" y="217852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Идея состоит в том, чтобы писать тесты для каждой нетривиальной функции или метода. Это позволяет достаточно быстро проверить, не привело ли очередное изменение кода к регрессии, то есть к появлению ошибок в уже оттестированных местах программы, а также облегчает обнаружение и устранение таких ошибок.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51520" y="3588539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При модульном тестировании совместно с объектно-ориентированным проектированием, термин «модуль» соответствует понятию «класс», а термин «функция модуля» ‑ понятию «метод класса» </a:t>
            </a:r>
          </a:p>
        </p:txBody>
      </p:sp>
    </p:spTree>
    <p:extLst>
      <p:ext uri="{BB962C8B-B14F-4D97-AF65-F5344CB8AC3E}">
        <p14:creationId xmlns:p14="http://schemas.microsoft.com/office/powerpoint/2010/main" val="1243736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unit-</a:t>
            </a:r>
            <a:r>
              <a:rPr lang="ru-RU" dirty="0"/>
              <a:t>тестирование</a:t>
            </a:r>
            <a:endParaRPr lang="en-US" dirty="0"/>
          </a:p>
        </p:txBody>
      </p:sp>
      <p:graphicFrame>
        <p:nvGraphicFramePr>
          <p:cNvPr id="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6819991"/>
              </p:ext>
            </p:extLst>
          </p:nvPr>
        </p:nvGraphicFramePr>
        <p:xfrm>
          <a:off x="635310" y="980728"/>
          <a:ext cx="7873379" cy="49628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5592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unit-</a:t>
            </a:r>
            <a:r>
              <a:rPr lang="ru-RU" dirty="0"/>
              <a:t>тестирование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692696"/>
            <a:ext cx="8640960" cy="547260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ru-RU" sz="1700" dirty="0">
                <a:latin typeface="Calibri" panose="020F0502020204030204" pitchFamily="34" charset="0"/>
              </a:rPr>
              <a:t>Ученик спросил великого мастера программирования Летящего Пера:</a:t>
            </a:r>
          </a:p>
          <a:p>
            <a:pPr marL="0" indent="0">
              <a:buNone/>
            </a:pPr>
            <a:r>
              <a:rPr lang="ru-RU" sz="1700" i="1" dirty="0">
                <a:latin typeface="Calibri" panose="020F0502020204030204" pitchFamily="34" charset="0"/>
              </a:rPr>
              <a:t>"Что превращает тест в юнит-тест?"</a:t>
            </a:r>
            <a:endParaRPr lang="ru-RU" sz="17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1700" dirty="0">
                <a:latin typeface="Calibri" panose="020F0502020204030204" pitchFamily="34" charset="0"/>
              </a:rPr>
              <a:t>Великий мастер программирования ответил:</a:t>
            </a:r>
          </a:p>
          <a:p>
            <a:pPr marL="0" indent="0">
              <a:buNone/>
            </a:pPr>
            <a:r>
              <a:rPr lang="ru-RU" sz="1700" i="1" dirty="0">
                <a:latin typeface="Calibri" panose="020F0502020204030204" pitchFamily="34" charset="0"/>
              </a:rPr>
              <a:t>"Если он обращается к базе, значит, он не юнит-тест.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Если он обращается к сети, значит, он не юнит-тест.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Если он обращается к файловой системе, значит, он не юнит-тест.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Если он не может выполняться одновременно с другими тестами, значит, он не юнит тест.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Если ты должен делать что-то с окружением, чтобы выполнить тест, значит, он не юнит тест".</a:t>
            </a:r>
            <a:endParaRPr lang="ru-RU" sz="17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1700" dirty="0">
                <a:latin typeface="Calibri" panose="020F0502020204030204" pitchFamily="34" charset="0"/>
              </a:rPr>
              <a:t>Другой мастер-программист присоединился и начал возражать.</a:t>
            </a:r>
            <a:br>
              <a:rPr lang="ru-RU" sz="1700" dirty="0">
                <a:latin typeface="Calibri" panose="020F0502020204030204" pitchFamily="34" charset="0"/>
              </a:rPr>
            </a:br>
            <a:r>
              <a:rPr lang="ru-RU" sz="1700" dirty="0">
                <a:latin typeface="Calibri" panose="020F0502020204030204" pitchFamily="34" charset="0"/>
              </a:rPr>
              <a:t>"</a:t>
            </a:r>
            <a:r>
              <a:rPr lang="ru-RU" sz="1700" i="1" dirty="0">
                <a:latin typeface="Calibri" panose="020F0502020204030204" pitchFamily="34" charset="0"/>
              </a:rPr>
              <a:t>Извините, что я спросил</a:t>
            </a:r>
            <a:r>
              <a:rPr lang="ru-RU" sz="1700" dirty="0">
                <a:latin typeface="Calibri" panose="020F0502020204030204" pitchFamily="34" charset="0"/>
              </a:rPr>
              <a:t>", — сказал ученик. </a:t>
            </a:r>
            <a:br>
              <a:rPr lang="ru-RU" sz="1700" dirty="0">
                <a:latin typeface="Calibri" panose="020F0502020204030204" pitchFamily="34" charset="0"/>
              </a:rPr>
            </a:br>
            <a:r>
              <a:rPr lang="ru-RU" sz="1700" dirty="0">
                <a:latin typeface="Calibri" panose="020F0502020204030204" pitchFamily="34" charset="0"/>
              </a:rPr>
              <a:t>Позже ночью он получил записку от величайшего мастера-программиста. Записка гласила:</a:t>
            </a:r>
          </a:p>
          <a:p>
            <a:pPr marL="0" indent="0">
              <a:buNone/>
            </a:pPr>
            <a:r>
              <a:rPr lang="ru-RU" sz="1700" i="1" dirty="0">
                <a:latin typeface="Calibri" panose="020F0502020204030204" pitchFamily="34" charset="0"/>
              </a:rPr>
              <a:t>"Ответ великого мастера Летящего Пера прекрасный ориентир.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Следуй ему, и в большинстве случаев не пожалеешь.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Но не стоит застревать на догме.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Пиши тест, который должен быть написан".</a:t>
            </a:r>
            <a:endParaRPr lang="ru-RU" sz="17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1700" dirty="0">
                <a:latin typeface="Calibri" panose="020F0502020204030204" pitchFamily="34" charset="0"/>
              </a:rPr>
              <a:t>Ученик спал хорошо.</a:t>
            </a:r>
            <a:br>
              <a:rPr lang="ru-RU" sz="1700" dirty="0">
                <a:latin typeface="Calibri" panose="020F0502020204030204" pitchFamily="34" charset="0"/>
              </a:rPr>
            </a:br>
            <a:r>
              <a:rPr lang="ru-RU" sz="1700" dirty="0">
                <a:latin typeface="Calibri" panose="020F0502020204030204" pitchFamily="34" charset="0"/>
              </a:rPr>
              <a:t>Мастера все еще продолжали спорить глубокой ночью.</a:t>
            </a:r>
          </a:p>
        </p:txBody>
      </p:sp>
    </p:spTree>
    <p:extLst>
      <p:ext uri="{BB962C8B-B14F-4D97-AF65-F5344CB8AC3E}">
        <p14:creationId xmlns:p14="http://schemas.microsoft.com/office/powerpoint/2010/main" val="451723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Когда не нужно писать тесты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63550" algn="just">
              <a:buNone/>
            </a:pPr>
            <a:r>
              <a:rPr lang="ru-RU" dirty="0">
                <a:latin typeface="Calibri" panose="020F0502020204030204" pitchFamily="34" charset="0"/>
              </a:rPr>
              <a:t>Разрабатывается простой сайт-визитка из 5 статических </a:t>
            </a:r>
            <a:r>
              <a:rPr lang="ru-RU" dirty="0" err="1">
                <a:latin typeface="Calibri" panose="020F0502020204030204" pitchFamily="34" charset="0"/>
              </a:rPr>
              <a:t>html</a:t>
            </a:r>
            <a:r>
              <a:rPr lang="ru-RU" dirty="0">
                <a:latin typeface="Calibri" panose="020F0502020204030204" pitchFamily="34" charset="0"/>
              </a:rPr>
              <a:t>-страниц и с одной формой отправки письма. На этом заказчик, скорее всего, успокоится, ничего большего ему не нужно. Здесь нет никакой особенной логики, быстрее просто все проверить «руками»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51520" y="2165796"/>
            <a:ext cx="8640960" cy="103445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63550" algn="just">
              <a:buNone/>
            </a:pPr>
            <a:r>
              <a:rPr lang="ru-RU" dirty="0">
                <a:latin typeface="Calibri" panose="020F0502020204030204" pitchFamily="34" charset="0"/>
              </a:rPr>
              <a:t>Разрабатывается рекламный сайт/простая </a:t>
            </a:r>
            <a:r>
              <a:rPr lang="ru-RU" dirty="0" err="1">
                <a:latin typeface="Calibri" panose="020F0502020204030204" pitchFamily="34" charset="0"/>
              </a:rPr>
              <a:t>флеш</a:t>
            </a:r>
            <a:r>
              <a:rPr lang="ru-RU" dirty="0">
                <a:latin typeface="Calibri" panose="020F0502020204030204" pitchFamily="34" charset="0"/>
              </a:rPr>
              <a:t>-игра или баннер – сложная верстка/анимация или большой объем статики. Никакой логики нет, только представление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51520" y="337720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63550" algn="just">
              <a:buNone/>
            </a:pPr>
            <a:r>
              <a:rPr lang="ru-RU" dirty="0">
                <a:latin typeface="Calibri" panose="020F0502020204030204" pitchFamily="34" charset="0"/>
              </a:rPr>
              <a:t>Разрабатывается проект для выставки. Срок – от двух недель до месяца, система – комбинация железа и софта, в начале проекта не до конца известно, что именно должно получиться в конце. Софт будет работать 1-2 дня на выставке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55683" y="4781315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63550" algn="just">
              <a:buNone/>
            </a:pPr>
            <a:r>
              <a:rPr lang="ru-RU" dirty="0">
                <a:latin typeface="Calibri" panose="020F0502020204030204" pitchFamily="34" charset="0"/>
              </a:rPr>
              <a:t>Пишется идеальный код без ошибок, наделенный даром предвидения и способный изменить себя сам, вслед за требованиями клиента</a:t>
            </a:r>
          </a:p>
        </p:txBody>
      </p:sp>
      <p:pic>
        <p:nvPicPr>
          <p:cNvPr id="8" name="Picture 5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98" y="1016924"/>
            <a:ext cx="693881" cy="640727"/>
          </a:xfrm>
          <a:prstGeom prst="rect">
            <a:avLst/>
          </a:prstGeom>
        </p:spPr>
      </p:pic>
      <p:pic>
        <p:nvPicPr>
          <p:cNvPr id="9" name="Picture 5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30" y="2326126"/>
            <a:ext cx="693881" cy="640727"/>
          </a:xfrm>
          <a:prstGeom prst="rect">
            <a:avLst/>
          </a:prstGeom>
        </p:spPr>
      </p:pic>
      <p:pic>
        <p:nvPicPr>
          <p:cNvPr id="10" name="Picture 5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14" y="3733066"/>
            <a:ext cx="693881" cy="64072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14" y="5105351"/>
            <a:ext cx="57606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751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Когда нужно писать тесты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Любой долгосрочный проект без надлежащего покрытия тестами обречен рано или поздно …</a:t>
            </a: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314" y="2060848"/>
            <a:ext cx="6169372" cy="393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087051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50000"/>
          </a:schemeClr>
        </a:solidFill>
        <a:ln>
          <a:solidFill>
            <a:schemeClr val="accent2">
              <a:lumMod val="50000"/>
            </a:schemeClr>
          </a:solidFill>
        </a:ln>
        <a:effectLst/>
      </a:spPr>
      <a:bodyPr rtlCol="0" anchor="ctr"/>
      <a:lstStyle>
        <a:defPPr algn="ctr">
          <a:defRPr b="1">
            <a:latin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asic Program Constructions" id="{962B6607-19C4-B942-8973-FB0C2E868F6D}" vid="{33CA72B4-F7D7-B44C-A627-F3ECABB2F8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Templates</Template>
  <TotalTime>3441</TotalTime>
  <Words>1677</Words>
  <Application>Microsoft Macintosh PowerPoint</Application>
  <PresentationFormat>On-screen Show (4:3)</PresentationFormat>
  <Paragraphs>343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Arial</vt:lpstr>
      <vt:lpstr>Arial Black</vt:lpstr>
      <vt:lpstr>Calibri</vt:lpstr>
      <vt:lpstr>Consolas</vt:lpstr>
      <vt:lpstr>Helvetica</vt:lpstr>
      <vt:lpstr>Lucida Grande</vt:lpstr>
      <vt:lpstr>Narkisim</vt:lpstr>
      <vt:lpstr>Tahoma</vt:lpstr>
      <vt:lpstr>Trebuchet MS</vt:lpstr>
      <vt:lpstr>Wingdings</vt:lpstr>
      <vt:lpstr>EPAM_PPT_General_Template_20150223</vt:lpstr>
      <vt:lpstr>PowerPoint Presentation</vt:lpstr>
      <vt:lpstr>Если пишешь код – пиши тесты</vt:lpstr>
      <vt:lpstr>Если пишешь код – пиши тесты</vt:lpstr>
      <vt:lpstr>Что такое unit-тестирование</vt:lpstr>
      <vt:lpstr>Что такое unit-тестирование</vt:lpstr>
      <vt:lpstr>Что такое unit-тестирование</vt:lpstr>
      <vt:lpstr>Что такое unit-тестирование</vt:lpstr>
      <vt:lpstr>Когда не нужно писать тесты</vt:lpstr>
      <vt:lpstr>Когда нужно писать тесты</vt:lpstr>
      <vt:lpstr>Когда нужно писать тесты</vt:lpstr>
      <vt:lpstr>Плюсы и минусы unit-тестирования</vt:lpstr>
      <vt:lpstr>Основные правила тестирования</vt:lpstr>
      <vt:lpstr>Логическое расположение тестов в системе контроля версий</vt:lpstr>
      <vt:lpstr>Соответствия между тестируемым и тестирующим кодами</vt:lpstr>
      <vt:lpstr>Соответствия между тестируемым и тестирующим кодами</vt:lpstr>
      <vt:lpstr>Инструменты тестирования</vt:lpstr>
      <vt:lpstr>Инструменты тестирования. Microsoft </vt:lpstr>
      <vt:lpstr>Сторонние инструменты тестирования</vt:lpstr>
      <vt:lpstr>Фреймворки для unit-тестирования</vt:lpstr>
      <vt:lpstr>Примеры тестов с использованием MS Unit Testing Framework </vt:lpstr>
      <vt:lpstr>Практика написания модульных тестов. Шаблон Arrange-Act-Assert </vt:lpstr>
      <vt:lpstr>Практика написания модульных тестов. Шаблон Arrange-Act-Assert </vt:lpstr>
      <vt:lpstr>Что тестировать, а что – нет?</vt:lpstr>
      <vt:lpstr>Тестовое покрытие</vt:lpstr>
      <vt:lpstr>Row tests или параметризированные тесты. NUnit testing framework  </vt:lpstr>
      <vt:lpstr>Row tests или параметризированные тесты. NUnit testing framework  </vt:lpstr>
      <vt:lpstr>Практика написания модульных тестов</vt:lpstr>
      <vt:lpstr>Практика написания модульных тестов. Борьба с зависимостями</vt:lpstr>
      <vt:lpstr>Понятие о Test Doubles</vt:lpstr>
      <vt:lpstr>Понятие о Test Doubles. State verification </vt:lpstr>
      <vt:lpstr>Понятие о Test Doubles. State verification </vt:lpstr>
      <vt:lpstr>Понятие о mock-объектах. Dummy-объекты.</vt:lpstr>
      <vt:lpstr>Понятие о mock-объектах. Dummy-объекты.</vt:lpstr>
      <vt:lpstr>Понятие о mock-объектах. Stub-объекты.</vt:lpstr>
      <vt:lpstr>Понятие о mock-объектах. Dummy-объекты.</vt:lpstr>
      <vt:lpstr>Понятие о mock-объектах. Fake-объекты.</vt:lpstr>
      <vt:lpstr>Понятие о mock-объектах. Moke-объекты.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С# и .NET Framework</dc:title>
  <dc:creator>Microsoft Office User</dc:creator>
  <cp:lastModifiedBy>Microsoft Office User</cp:lastModifiedBy>
  <cp:revision>312</cp:revision>
  <dcterms:created xsi:type="dcterms:W3CDTF">2015-09-04T05:34:41Z</dcterms:created>
  <dcterms:modified xsi:type="dcterms:W3CDTF">2017-09-03T14:41:07Z</dcterms:modified>
</cp:coreProperties>
</file>

<file path=docProps/thumbnail.jpeg>
</file>